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369" r:id="rId2"/>
    <p:sldId id="370" r:id="rId3"/>
    <p:sldId id="371" r:id="rId4"/>
    <p:sldId id="375" r:id="rId5"/>
    <p:sldId id="376" r:id="rId6"/>
    <p:sldId id="268" r:id="rId7"/>
    <p:sldId id="287" r:id="rId8"/>
    <p:sldId id="262" r:id="rId9"/>
    <p:sldId id="357" r:id="rId10"/>
    <p:sldId id="361" r:id="rId11"/>
    <p:sldId id="365" r:id="rId12"/>
    <p:sldId id="315" r:id="rId13"/>
    <p:sldId id="317" r:id="rId14"/>
    <p:sldId id="348" r:id="rId15"/>
    <p:sldId id="341" r:id="rId16"/>
    <p:sldId id="295" r:id="rId17"/>
    <p:sldId id="362" r:id="rId18"/>
    <p:sldId id="358" r:id="rId19"/>
    <p:sldId id="349" r:id="rId20"/>
    <p:sldId id="363" r:id="rId21"/>
    <p:sldId id="364" r:id="rId22"/>
    <p:sldId id="288" r:id="rId23"/>
    <p:sldId id="311" r:id="rId24"/>
    <p:sldId id="360" r:id="rId25"/>
    <p:sldId id="351" r:id="rId26"/>
    <p:sldId id="297" r:id="rId27"/>
    <p:sldId id="345" r:id="rId28"/>
    <p:sldId id="313" r:id="rId29"/>
    <p:sldId id="372" r:id="rId30"/>
    <p:sldId id="373" r:id="rId31"/>
    <p:sldId id="331" r:id="rId32"/>
    <p:sldId id="359" r:id="rId33"/>
    <p:sldId id="374" r:id="rId34"/>
    <p:sldId id="366" r:id="rId35"/>
  </p:sldIdLst>
  <p:sldSz cx="12801600" cy="9601200" type="A3"/>
  <p:notesSz cx="6858000" cy="9144000"/>
  <p:defaultTextStyle>
    <a:defPPr>
      <a:defRPr lang="en-US"/>
    </a:defPPr>
    <a:lvl1pPr marL="0" algn="l" defTabSz="1280006" rtl="0" eaLnBrk="1" latinLnBrk="0" hangingPunct="1">
      <a:defRPr sz="2500" kern="1200">
        <a:solidFill>
          <a:schemeClr val="tx1"/>
        </a:solidFill>
        <a:latin typeface="+mn-lt"/>
        <a:ea typeface="+mn-ea"/>
        <a:cs typeface="+mn-cs"/>
      </a:defRPr>
    </a:lvl1pPr>
    <a:lvl2pPr marL="640003" algn="l" defTabSz="1280006" rtl="0" eaLnBrk="1" latinLnBrk="0" hangingPunct="1">
      <a:defRPr sz="2500" kern="1200">
        <a:solidFill>
          <a:schemeClr val="tx1"/>
        </a:solidFill>
        <a:latin typeface="+mn-lt"/>
        <a:ea typeface="+mn-ea"/>
        <a:cs typeface="+mn-cs"/>
      </a:defRPr>
    </a:lvl2pPr>
    <a:lvl3pPr marL="1280006" algn="l" defTabSz="1280006" rtl="0" eaLnBrk="1" latinLnBrk="0" hangingPunct="1">
      <a:defRPr sz="2500" kern="1200">
        <a:solidFill>
          <a:schemeClr val="tx1"/>
        </a:solidFill>
        <a:latin typeface="+mn-lt"/>
        <a:ea typeface="+mn-ea"/>
        <a:cs typeface="+mn-cs"/>
      </a:defRPr>
    </a:lvl3pPr>
    <a:lvl4pPr marL="1920009" algn="l" defTabSz="1280006" rtl="0" eaLnBrk="1" latinLnBrk="0" hangingPunct="1">
      <a:defRPr sz="2500" kern="1200">
        <a:solidFill>
          <a:schemeClr val="tx1"/>
        </a:solidFill>
        <a:latin typeface="+mn-lt"/>
        <a:ea typeface="+mn-ea"/>
        <a:cs typeface="+mn-cs"/>
      </a:defRPr>
    </a:lvl4pPr>
    <a:lvl5pPr marL="2560013" algn="l" defTabSz="1280006" rtl="0" eaLnBrk="1" latinLnBrk="0" hangingPunct="1">
      <a:defRPr sz="2500" kern="1200">
        <a:solidFill>
          <a:schemeClr val="tx1"/>
        </a:solidFill>
        <a:latin typeface="+mn-lt"/>
        <a:ea typeface="+mn-ea"/>
        <a:cs typeface="+mn-cs"/>
      </a:defRPr>
    </a:lvl5pPr>
    <a:lvl6pPr marL="3200016" algn="l" defTabSz="1280006" rtl="0" eaLnBrk="1" latinLnBrk="0" hangingPunct="1">
      <a:defRPr sz="2500" kern="1200">
        <a:solidFill>
          <a:schemeClr val="tx1"/>
        </a:solidFill>
        <a:latin typeface="+mn-lt"/>
        <a:ea typeface="+mn-ea"/>
        <a:cs typeface="+mn-cs"/>
      </a:defRPr>
    </a:lvl6pPr>
    <a:lvl7pPr marL="3840019" algn="l" defTabSz="1280006" rtl="0" eaLnBrk="1" latinLnBrk="0" hangingPunct="1">
      <a:defRPr sz="2500" kern="1200">
        <a:solidFill>
          <a:schemeClr val="tx1"/>
        </a:solidFill>
        <a:latin typeface="+mn-lt"/>
        <a:ea typeface="+mn-ea"/>
        <a:cs typeface="+mn-cs"/>
      </a:defRPr>
    </a:lvl7pPr>
    <a:lvl8pPr marL="4480022" algn="l" defTabSz="1280006" rtl="0" eaLnBrk="1" latinLnBrk="0" hangingPunct="1">
      <a:defRPr sz="2500" kern="1200">
        <a:solidFill>
          <a:schemeClr val="tx1"/>
        </a:solidFill>
        <a:latin typeface="+mn-lt"/>
        <a:ea typeface="+mn-ea"/>
        <a:cs typeface="+mn-cs"/>
      </a:defRPr>
    </a:lvl8pPr>
    <a:lvl9pPr marL="5120025" algn="l" defTabSz="1280006" rtl="0" eaLnBrk="1" latinLnBrk="0" hangingPunct="1">
      <a:defRPr sz="25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24">
          <p15:clr>
            <a:srgbClr val="A4A3A4"/>
          </p15:clr>
        </p15:guide>
        <p15:guide id="2" pos="403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DDE"/>
    <a:srgbClr val="FEFFD2"/>
    <a:srgbClr val="FFFEDF"/>
    <a:srgbClr val="FEFDCD"/>
    <a:srgbClr val="FFFFDB"/>
    <a:srgbClr val="FFF8C4"/>
    <a:srgbClr val="E3CF96"/>
    <a:srgbClr val="BFA7C2"/>
    <a:srgbClr val="416A9D"/>
    <a:srgbClr val="5C8A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458" autoAdjust="0"/>
    <p:restoredTop sz="91582" autoAdjust="0"/>
  </p:normalViewPr>
  <p:slideViewPr>
    <p:cSldViewPr>
      <p:cViewPr>
        <p:scale>
          <a:sx n="70" d="100"/>
          <a:sy n="70" d="100"/>
        </p:scale>
        <p:origin x="792" y="120"/>
      </p:cViewPr>
      <p:guideLst>
        <p:guide orient="horz" pos="3024"/>
        <p:guide pos="4032"/>
      </p:guideLst>
    </p:cSldViewPr>
  </p:slideViewPr>
  <p:notesTextViewPr>
    <p:cViewPr>
      <p:scale>
        <a:sx n="100" d="100"/>
        <a:sy n="100" d="100"/>
      </p:scale>
      <p:origin x="0" y="0"/>
    </p:cViewPr>
  </p:notesTextViewPr>
  <p:sorterViewPr>
    <p:cViewPr varScale="1">
      <p:scale>
        <a:sx n="1" d="1"/>
        <a:sy n="1" d="1"/>
      </p:scale>
      <p:origin x="0" y="-1508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4CAD5B4-B54E-453D-9201-92FB0FCAB859}" type="datetimeFigureOut">
              <a:rPr lang="en-US" smtClean="0"/>
              <a:pPr/>
              <a:t>7/19/2017</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7961AC2-D419-4166-81B6-D4991DC16026}" type="slidenum">
              <a:rPr lang="en-US" smtClean="0"/>
              <a:pPr/>
              <a:t>‹#›</a:t>
            </a:fld>
            <a:endParaRPr lang="en-US" dirty="0"/>
          </a:p>
        </p:txBody>
      </p:sp>
    </p:spTree>
    <p:extLst>
      <p:ext uri="{BB962C8B-B14F-4D97-AF65-F5344CB8AC3E}">
        <p14:creationId xmlns:p14="http://schemas.microsoft.com/office/powerpoint/2010/main" val="1034627692"/>
      </p:ext>
    </p:extLst>
  </p:cSld>
  <p:clrMap bg1="lt1" tx1="dk1" bg2="lt2" tx2="dk2" accent1="accent1" accent2="accent2" accent3="accent3" accent4="accent4" accent5="accent5" accent6="accent6" hlink="hlink" folHlink="folHlink"/>
  <p:notesStyle>
    <a:lvl1pPr marL="0" algn="l" defTabSz="1280006" rtl="0" eaLnBrk="1" latinLnBrk="0" hangingPunct="1">
      <a:defRPr sz="1700" kern="1200">
        <a:solidFill>
          <a:schemeClr val="tx1"/>
        </a:solidFill>
        <a:latin typeface="+mn-lt"/>
        <a:ea typeface="+mn-ea"/>
        <a:cs typeface="+mn-cs"/>
      </a:defRPr>
    </a:lvl1pPr>
    <a:lvl2pPr marL="640003" algn="l" defTabSz="1280006" rtl="0" eaLnBrk="1" latinLnBrk="0" hangingPunct="1">
      <a:defRPr sz="1700" kern="1200">
        <a:solidFill>
          <a:schemeClr val="tx1"/>
        </a:solidFill>
        <a:latin typeface="+mn-lt"/>
        <a:ea typeface="+mn-ea"/>
        <a:cs typeface="+mn-cs"/>
      </a:defRPr>
    </a:lvl2pPr>
    <a:lvl3pPr marL="1280006" algn="l" defTabSz="1280006" rtl="0" eaLnBrk="1" latinLnBrk="0" hangingPunct="1">
      <a:defRPr sz="1700" kern="1200">
        <a:solidFill>
          <a:schemeClr val="tx1"/>
        </a:solidFill>
        <a:latin typeface="+mn-lt"/>
        <a:ea typeface="+mn-ea"/>
        <a:cs typeface="+mn-cs"/>
      </a:defRPr>
    </a:lvl3pPr>
    <a:lvl4pPr marL="1920009" algn="l" defTabSz="1280006" rtl="0" eaLnBrk="1" latinLnBrk="0" hangingPunct="1">
      <a:defRPr sz="1700" kern="1200">
        <a:solidFill>
          <a:schemeClr val="tx1"/>
        </a:solidFill>
        <a:latin typeface="+mn-lt"/>
        <a:ea typeface="+mn-ea"/>
        <a:cs typeface="+mn-cs"/>
      </a:defRPr>
    </a:lvl4pPr>
    <a:lvl5pPr marL="2560013" algn="l" defTabSz="1280006" rtl="0" eaLnBrk="1" latinLnBrk="0" hangingPunct="1">
      <a:defRPr sz="1700" kern="1200">
        <a:solidFill>
          <a:schemeClr val="tx1"/>
        </a:solidFill>
        <a:latin typeface="+mn-lt"/>
        <a:ea typeface="+mn-ea"/>
        <a:cs typeface="+mn-cs"/>
      </a:defRPr>
    </a:lvl5pPr>
    <a:lvl6pPr marL="3200016" algn="l" defTabSz="1280006" rtl="0" eaLnBrk="1" latinLnBrk="0" hangingPunct="1">
      <a:defRPr sz="1700" kern="1200">
        <a:solidFill>
          <a:schemeClr val="tx1"/>
        </a:solidFill>
        <a:latin typeface="+mn-lt"/>
        <a:ea typeface="+mn-ea"/>
        <a:cs typeface="+mn-cs"/>
      </a:defRPr>
    </a:lvl6pPr>
    <a:lvl7pPr marL="3840019" algn="l" defTabSz="1280006" rtl="0" eaLnBrk="1" latinLnBrk="0" hangingPunct="1">
      <a:defRPr sz="1700" kern="1200">
        <a:solidFill>
          <a:schemeClr val="tx1"/>
        </a:solidFill>
        <a:latin typeface="+mn-lt"/>
        <a:ea typeface="+mn-ea"/>
        <a:cs typeface="+mn-cs"/>
      </a:defRPr>
    </a:lvl7pPr>
    <a:lvl8pPr marL="4480022" algn="l" defTabSz="1280006" rtl="0" eaLnBrk="1" latinLnBrk="0" hangingPunct="1">
      <a:defRPr sz="1700" kern="1200">
        <a:solidFill>
          <a:schemeClr val="tx1"/>
        </a:solidFill>
        <a:latin typeface="+mn-lt"/>
        <a:ea typeface="+mn-ea"/>
        <a:cs typeface="+mn-cs"/>
      </a:defRPr>
    </a:lvl8pPr>
    <a:lvl9pPr marL="5120025" algn="l" defTabSz="1280006" rtl="0" eaLnBrk="1" latinLnBrk="0" hangingPunct="1">
      <a:defRPr sz="17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0120" y="2982597"/>
            <a:ext cx="10881360" cy="2058035"/>
          </a:xfrm>
        </p:spPr>
        <p:txBody>
          <a:bodyPr/>
          <a:lstStyle/>
          <a:p>
            <a:r>
              <a:rPr lang="en-US" smtClean="0"/>
              <a:t>Click to edit Master title style</a:t>
            </a:r>
            <a:endParaRPr lang="en-US"/>
          </a:p>
        </p:txBody>
      </p:sp>
      <p:sp>
        <p:nvSpPr>
          <p:cNvPr id="3" name="Subtitle 2"/>
          <p:cNvSpPr>
            <a:spLocks noGrp="1"/>
          </p:cNvSpPr>
          <p:nvPr>
            <p:ph type="subTitle" idx="1"/>
          </p:nvPr>
        </p:nvSpPr>
        <p:spPr>
          <a:xfrm>
            <a:off x="1920240" y="5440680"/>
            <a:ext cx="8961120" cy="2453640"/>
          </a:xfrm>
        </p:spPr>
        <p:txBody>
          <a:bodyPr/>
          <a:lstStyle>
            <a:lvl1pPr marL="0" indent="0" algn="ctr">
              <a:buNone/>
              <a:defRPr>
                <a:solidFill>
                  <a:schemeClr val="tx1">
                    <a:tint val="75000"/>
                  </a:schemeClr>
                </a:solidFill>
              </a:defRPr>
            </a:lvl1pPr>
            <a:lvl2pPr marL="640003" indent="0" algn="ctr">
              <a:buNone/>
              <a:defRPr>
                <a:solidFill>
                  <a:schemeClr val="tx1">
                    <a:tint val="75000"/>
                  </a:schemeClr>
                </a:solidFill>
              </a:defRPr>
            </a:lvl2pPr>
            <a:lvl3pPr marL="1280006" indent="0" algn="ctr">
              <a:buNone/>
              <a:defRPr>
                <a:solidFill>
                  <a:schemeClr val="tx1">
                    <a:tint val="75000"/>
                  </a:schemeClr>
                </a:solidFill>
              </a:defRPr>
            </a:lvl3pPr>
            <a:lvl4pPr marL="1920009" indent="0" algn="ctr">
              <a:buNone/>
              <a:defRPr>
                <a:solidFill>
                  <a:schemeClr val="tx1">
                    <a:tint val="75000"/>
                  </a:schemeClr>
                </a:solidFill>
              </a:defRPr>
            </a:lvl4pPr>
            <a:lvl5pPr marL="2560013" indent="0" algn="ctr">
              <a:buNone/>
              <a:defRPr>
                <a:solidFill>
                  <a:schemeClr val="tx1">
                    <a:tint val="75000"/>
                  </a:schemeClr>
                </a:solidFill>
              </a:defRPr>
            </a:lvl5pPr>
            <a:lvl6pPr marL="3200016" indent="0" algn="ctr">
              <a:buNone/>
              <a:defRPr>
                <a:solidFill>
                  <a:schemeClr val="tx1">
                    <a:tint val="75000"/>
                  </a:schemeClr>
                </a:solidFill>
              </a:defRPr>
            </a:lvl6pPr>
            <a:lvl7pPr marL="3840019" indent="0" algn="ctr">
              <a:buNone/>
              <a:defRPr>
                <a:solidFill>
                  <a:schemeClr val="tx1">
                    <a:tint val="75000"/>
                  </a:schemeClr>
                </a:solidFill>
              </a:defRPr>
            </a:lvl7pPr>
            <a:lvl8pPr marL="4480022" indent="0" algn="ctr">
              <a:buNone/>
              <a:defRPr>
                <a:solidFill>
                  <a:schemeClr val="tx1">
                    <a:tint val="75000"/>
                  </a:schemeClr>
                </a:solidFill>
              </a:defRPr>
            </a:lvl8pPr>
            <a:lvl9pPr marL="5120025"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F50A327-76C7-4755-9D27-B4123A2E34ED}" type="datetimeFigureOut">
              <a:rPr lang="en-US" smtClean="0"/>
              <a:pPr/>
              <a:t>7/19/2017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D3CC5F0-2D94-4E72-84DC-866736D2C85E}" type="slidenum">
              <a:rPr lang="en-US" smtClean="0"/>
              <a:pPr/>
              <a:t>‹#›</a:t>
            </a:fld>
            <a:endParaRPr lang="en-US" dirty="0"/>
          </a:p>
        </p:txBody>
      </p:sp>
    </p:spTree>
  </p:cSld>
  <p:clrMapOvr>
    <a:masterClrMapping/>
  </p:clrMapOvr>
  <p:transition spd="slow" advClick="0" advTm="8000">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F50A327-76C7-4755-9D27-B4123A2E34ED}" type="datetimeFigureOut">
              <a:rPr lang="en-US" smtClean="0"/>
              <a:pPr/>
              <a:t>7/19/2017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D3CC5F0-2D94-4E72-84DC-866736D2C85E}" type="slidenum">
              <a:rPr lang="en-US" smtClean="0"/>
              <a:pPr/>
              <a:t>‹#›</a:t>
            </a:fld>
            <a:endParaRPr lang="en-US" dirty="0"/>
          </a:p>
        </p:txBody>
      </p:sp>
    </p:spTree>
  </p:cSld>
  <p:clrMapOvr>
    <a:masterClrMapping/>
  </p:clrMapOvr>
  <p:transition spd="slow" advClick="0" advTm="8000">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81160" y="384495"/>
            <a:ext cx="2880360" cy="819213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40080" y="384495"/>
            <a:ext cx="8427720" cy="819213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F50A327-76C7-4755-9D27-B4123A2E34ED}" type="datetimeFigureOut">
              <a:rPr lang="en-US" smtClean="0"/>
              <a:pPr/>
              <a:t>7/19/2017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D3CC5F0-2D94-4E72-84DC-866736D2C85E}" type="slidenum">
              <a:rPr lang="en-US" smtClean="0"/>
              <a:pPr/>
              <a:t>‹#›</a:t>
            </a:fld>
            <a:endParaRPr lang="en-US" dirty="0"/>
          </a:p>
        </p:txBody>
      </p:sp>
    </p:spTree>
  </p:cSld>
  <p:clrMapOvr>
    <a:masterClrMapping/>
  </p:clrMapOvr>
  <p:transition spd="slow" advClick="0" advTm="8000">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F50A327-76C7-4755-9D27-B4123A2E34ED}" type="datetimeFigureOut">
              <a:rPr lang="en-US" smtClean="0"/>
              <a:pPr/>
              <a:t>7/19/2017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D3CC5F0-2D94-4E72-84DC-866736D2C85E}" type="slidenum">
              <a:rPr lang="en-US" smtClean="0"/>
              <a:pPr/>
              <a:t>‹#›</a:t>
            </a:fld>
            <a:endParaRPr lang="en-US" dirty="0"/>
          </a:p>
        </p:txBody>
      </p:sp>
    </p:spTree>
  </p:cSld>
  <p:clrMapOvr>
    <a:masterClrMapping/>
  </p:clrMapOvr>
  <p:transition spd="slow" advClick="0" advTm="8000">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11238" y="6169662"/>
            <a:ext cx="10881360" cy="1906905"/>
          </a:xfrm>
        </p:spPr>
        <p:txBody>
          <a:bodyPr anchor="t"/>
          <a:lstStyle>
            <a:lvl1pPr algn="l">
              <a:defRPr sz="5600" b="1" cap="all"/>
            </a:lvl1pPr>
          </a:lstStyle>
          <a:p>
            <a:r>
              <a:rPr lang="en-US" smtClean="0"/>
              <a:t>Click to edit Master title style</a:t>
            </a:r>
            <a:endParaRPr lang="en-US"/>
          </a:p>
        </p:txBody>
      </p:sp>
      <p:sp>
        <p:nvSpPr>
          <p:cNvPr id="3" name="Text Placeholder 2"/>
          <p:cNvSpPr>
            <a:spLocks noGrp="1"/>
          </p:cNvSpPr>
          <p:nvPr>
            <p:ph type="body" idx="1"/>
          </p:nvPr>
        </p:nvSpPr>
        <p:spPr>
          <a:xfrm>
            <a:off x="1011238" y="4069400"/>
            <a:ext cx="10881360" cy="2100262"/>
          </a:xfrm>
        </p:spPr>
        <p:txBody>
          <a:bodyPr anchor="b"/>
          <a:lstStyle>
            <a:lvl1pPr marL="0" indent="0">
              <a:buNone/>
              <a:defRPr sz="2800">
                <a:solidFill>
                  <a:schemeClr val="tx1">
                    <a:tint val="75000"/>
                  </a:schemeClr>
                </a:solidFill>
              </a:defRPr>
            </a:lvl1pPr>
            <a:lvl2pPr marL="640003" indent="0">
              <a:buNone/>
              <a:defRPr sz="2500">
                <a:solidFill>
                  <a:schemeClr val="tx1">
                    <a:tint val="75000"/>
                  </a:schemeClr>
                </a:solidFill>
              </a:defRPr>
            </a:lvl2pPr>
            <a:lvl3pPr marL="1280006" indent="0">
              <a:buNone/>
              <a:defRPr sz="2200">
                <a:solidFill>
                  <a:schemeClr val="tx1">
                    <a:tint val="75000"/>
                  </a:schemeClr>
                </a:solidFill>
              </a:defRPr>
            </a:lvl3pPr>
            <a:lvl4pPr marL="1920009" indent="0">
              <a:buNone/>
              <a:defRPr sz="2000">
                <a:solidFill>
                  <a:schemeClr val="tx1">
                    <a:tint val="75000"/>
                  </a:schemeClr>
                </a:solidFill>
              </a:defRPr>
            </a:lvl4pPr>
            <a:lvl5pPr marL="2560013" indent="0">
              <a:buNone/>
              <a:defRPr sz="2000">
                <a:solidFill>
                  <a:schemeClr val="tx1">
                    <a:tint val="75000"/>
                  </a:schemeClr>
                </a:solidFill>
              </a:defRPr>
            </a:lvl5pPr>
            <a:lvl6pPr marL="3200016" indent="0">
              <a:buNone/>
              <a:defRPr sz="2000">
                <a:solidFill>
                  <a:schemeClr val="tx1">
                    <a:tint val="75000"/>
                  </a:schemeClr>
                </a:solidFill>
              </a:defRPr>
            </a:lvl6pPr>
            <a:lvl7pPr marL="3840019" indent="0">
              <a:buNone/>
              <a:defRPr sz="2000">
                <a:solidFill>
                  <a:schemeClr val="tx1">
                    <a:tint val="75000"/>
                  </a:schemeClr>
                </a:solidFill>
              </a:defRPr>
            </a:lvl7pPr>
            <a:lvl8pPr marL="4480022" indent="0">
              <a:buNone/>
              <a:defRPr sz="2000">
                <a:solidFill>
                  <a:schemeClr val="tx1">
                    <a:tint val="75000"/>
                  </a:schemeClr>
                </a:solidFill>
              </a:defRPr>
            </a:lvl8pPr>
            <a:lvl9pPr marL="5120025" indent="0">
              <a:buNone/>
              <a:defRPr sz="20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F50A327-76C7-4755-9D27-B4123A2E34ED}" type="datetimeFigureOut">
              <a:rPr lang="en-US" smtClean="0"/>
              <a:pPr/>
              <a:t>7/19/2017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D3CC5F0-2D94-4E72-84DC-866736D2C85E}" type="slidenum">
              <a:rPr lang="en-US" smtClean="0"/>
              <a:pPr/>
              <a:t>‹#›</a:t>
            </a:fld>
            <a:endParaRPr lang="en-US" dirty="0"/>
          </a:p>
        </p:txBody>
      </p:sp>
    </p:spTree>
  </p:cSld>
  <p:clrMapOvr>
    <a:masterClrMapping/>
  </p:clrMapOvr>
  <p:transition spd="slow" advClick="0" advTm="8000">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40080" y="2240282"/>
            <a:ext cx="5654040" cy="6336348"/>
          </a:xfrm>
        </p:spPr>
        <p:txBody>
          <a:bodyPr/>
          <a:lstStyle>
            <a:lvl1pPr>
              <a:defRPr sz="3900"/>
            </a:lvl1pPr>
            <a:lvl2pPr>
              <a:defRPr sz="3400"/>
            </a:lvl2pPr>
            <a:lvl3pPr>
              <a:defRPr sz="2800"/>
            </a:lvl3pPr>
            <a:lvl4pPr>
              <a:defRPr sz="2500"/>
            </a:lvl4pPr>
            <a:lvl5pPr>
              <a:defRPr sz="2500"/>
            </a:lvl5pPr>
            <a:lvl6pPr>
              <a:defRPr sz="2500"/>
            </a:lvl6pPr>
            <a:lvl7pPr>
              <a:defRPr sz="2500"/>
            </a:lvl7pPr>
            <a:lvl8pPr>
              <a:defRPr sz="2500"/>
            </a:lvl8pPr>
            <a:lvl9pPr>
              <a:defRPr sz="2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07480" y="2240282"/>
            <a:ext cx="5654040" cy="6336348"/>
          </a:xfrm>
        </p:spPr>
        <p:txBody>
          <a:bodyPr/>
          <a:lstStyle>
            <a:lvl1pPr>
              <a:defRPr sz="3900"/>
            </a:lvl1pPr>
            <a:lvl2pPr>
              <a:defRPr sz="3400"/>
            </a:lvl2pPr>
            <a:lvl3pPr>
              <a:defRPr sz="2800"/>
            </a:lvl3pPr>
            <a:lvl4pPr>
              <a:defRPr sz="2500"/>
            </a:lvl4pPr>
            <a:lvl5pPr>
              <a:defRPr sz="2500"/>
            </a:lvl5pPr>
            <a:lvl6pPr>
              <a:defRPr sz="2500"/>
            </a:lvl6pPr>
            <a:lvl7pPr>
              <a:defRPr sz="2500"/>
            </a:lvl7pPr>
            <a:lvl8pPr>
              <a:defRPr sz="2500"/>
            </a:lvl8pPr>
            <a:lvl9pPr>
              <a:defRPr sz="2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F50A327-76C7-4755-9D27-B4123A2E34ED}" type="datetimeFigureOut">
              <a:rPr lang="en-US" smtClean="0"/>
              <a:pPr/>
              <a:t>7/19/2017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D3CC5F0-2D94-4E72-84DC-866736D2C85E}" type="slidenum">
              <a:rPr lang="en-US" smtClean="0"/>
              <a:pPr/>
              <a:t>‹#›</a:t>
            </a:fld>
            <a:endParaRPr lang="en-US" dirty="0"/>
          </a:p>
        </p:txBody>
      </p:sp>
    </p:spTree>
  </p:cSld>
  <p:clrMapOvr>
    <a:masterClrMapping/>
  </p:clrMapOvr>
  <p:transition spd="slow" advClick="0" advTm="8000">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40080" y="2149158"/>
            <a:ext cx="5656263" cy="895667"/>
          </a:xfrm>
        </p:spPr>
        <p:txBody>
          <a:bodyPr anchor="b"/>
          <a:lstStyle>
            <a:lvl1pPr marL="0" indent="0">
              <a:buNone/>
              <a:defRPr sz="3400" b="1"/>
            </a:lvl1pPr>
            <a:lvl2pPr marL="640003" indent="0">
              <a:buNone/>
              <a:defRPr sz="2800" b="1"/>
            </a:lvl2pPr>
            <a:lvl3pPr marL="1280006" indent="0">
              <a:buNone/>
              <a:defRPr sz="2500" b="1"/>
            </a:lvl3pPr>
            <a:lvl4pPr marL="1920009" indent="0">
              <a:buNone/>
              <a:defRPr sz="2200" b="1"/>
            </a:lvl4pPr>
            <a:lvl5pPr marL="2560013" indent="0">
              <a:buNone/>
              <a:defRPr sz="2200" b="1"/>
            </a:lvl5pPr>
            <a:lvl6pPr marL="3200016" indent="0">
              <a:buNone/>
              <a:defRPr sz="2200" b="1"/>
            </a:lvl6pPr>
            <a:lvl7pPr marL="3840019" indent="0">
              <a:buNone/>
              <a:defRPr sz="2200" b="1"/>
            </a:lvl7pPr>
            <a:lvl8pPr marL="4480022" indent="0">
              <a:buNone/>
              <a:defRPr sz="2200" b="1"/>
            </a:lvl8pPr>
            <a:lvl9pPr marL="5120025" indent="0">
              <a:buNone/>
              <a:defRPr sz="2200" b="1"/>
            </a:lvl9pPr>
          </a:lstStyle>
          <a:p>
            <a:pPr lvl="0"/>
            <a:r>
              <a:rPr lang="en-US" smtClean="0"/>
              <a:t>Click to edit Master text styles</a:t>
            </a:r>
          </a:p>
        </p:txBody>
      </p:sp>
      <p:sp>
        <p:nvSpPr>
          <p:cNvPr id="4" name="Content Placeholder 3"/>
          <p:cNvSpPr>
            <a:spLocks noGrp="1"/>
          </p:cNvSpPr>
          <p:nvPr>
            <p:ph sz="half" idx="2"/>
          </p:nvPr>
        </p:nvSpPr>
        <p:spPr>
          <a:xfrm>
            <a:off x="640080" y="3044825"/>
            <a:ext cx="5656263" cy="5531803"/>
          </a:xfrm>
        </p:spPr>
        <p:txBody>
          <a:bodyPr/>
          <a:lstStyle>
            <a:lvl1pPr>
              <a:defRPr sz="3400"/>
            </a:lvl1pPr>
            <a:lvl2pPr>
              <a:defRPr sz="28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503037" y="2149158"/>
            <a:ext cx="5658485" cy="895667"/>
          </a:xfrm>
        </p:spPr>
        <p:txBody>
          <a:bodyPr anchor="b"/>
          <a:lstStyle>
            <a:lvl1pPr marL="0" indent="0">
              <a:buNone/>
              <a:defRPr sz="3400" b="1"/>
            </a:lvl1pPr>
            <a:lvl2pPr marL="640003" indent="0">
              <a:buNone/>
              <a:defRPr sz="2800" b="1"/>
            </a:lvl2pPr>
            <a:lvl3pPr marL="1280006" indent="0">
              <a:buNone/>
              <a:defRPr sz="2500" b="1"/>
            </a:lvl3pPr>
            <a:lvl4pPr marL="1920009" indent="0">
              <a:buNone/>
              <a:defRPr sz="2200" b="1"/>
            </a:lvl4pPr>
            <a:lvl5pPr marL="2560013" indent="0">
              <a:buNone/>
              <a:defRPr sz="2200" b="1"/>
            </a:lvl5pPr>
            <a:lvl6pPr marL="3200016" indent="0">
              <a:buNone/>
              <a:defRPr sz="2200" b="1"/>
            </a:lvl6pPr>
            <a:lvl7pPr marL="3840019" indent="0">
              <a:buNone/>
              <a:defRPr sz="2200" b="1"/>
            </a:lvl7pPr>
            <a:lvl8pPr marL="4480022" indent="0">
              <a:buNone/>
              <a:defRPr sz="2200" b="1"/>
            </a:lvl8pPr>
            <a:lvl9pPr marL="5120025" indent="0">
              <a:buNone/>
              <a:defRPr sz="2200" b="1"/>
            </a:lvl9pPr>
          </a:lstStyle>
          <a:p>
            <a:pPr lvl="0"/>
            <a:r>
              <a:rPr lang="en-US" smtClean="0"/>
              <a:t>Click to edit Master text styles</a:t>
            </a:r>
          </a:p>
        </p:txBody>
      </p:sp>
      <p:sp>
        <p:nvSpPr>
          <p:cNvPr id="6" name="Content Placeholder 5"/>
          <p:cNvSpPr>
            <a:spLocks noGrp="1"/>
          </p:cNvSpPr>
          <p:nvPr>
            <p:ph sz="quarter" idx="4"/>
          </p:nvPr>
        </p:nvSpPr>
        <p:spPr>
          <a:xfrm>
            <a:off x="6503037" y="3044825"/>
            <a:ext cx="5658485" cy="5531803"/>
          </a:xfrm>
        </p:spPr>
        <p:txBody>
          <a:bodyPr/>
          <a:lstStyle>
            <a:lvl1pPr>
              <a:defRPr sz="3400"/>
            </a:lvl1pPr>
            <a:lvl2pPr>
              <a:defRPr sz="28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F50A327-76C7-4755-9D27-B4123A2E34ED}" type="datetimeFigureOut">
              <a:rPr lang="en-US" smtClean="0"/>
              <a:pPr/>
              <a:t>7/19/2017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D3CC5F0-2D94-4E72-84DC-866736D2C85E}" type="slidenum">
              <a:rPr lang="en-US" smtClean="0"/>
              <a:pPr/>
              <a:t>‹#›</a:t>
            </a:fld>
            <a:endParaRPr lang="en-US" dirty="0"/>
          </a:p>
        </p:txBody>
      </p:sp>
    </p:spTree>
  </p:cSld>
  <p:clrMapOvr>
    <a:masterClrMapping/>
  </p:clrMapOvr>
  <p:transition spd="slow" advClick="0" advTm="8000">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F50A327-76C7-4755-9D27-B4123A2E34ED}" type="datetimeFigureOut">
              <a:rPr lang="en-US" smtClean="0"/>
              <a:pPr/>
              <a:t>7/19/2017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D3CC5F0-2D94-4E72-84DC-866736D2C85E}" type="slidenum">
              <a:rPr lang="en-US" smtClean="0"/>
              <a:pPr/>
              <a:t>‹#›</a:t>
            </a:fld>
            <a:endParaRPr lang="en-US" dirty="0"/>
          </a:p>
        </p:txBody>
      </p:sp>
    </p:spTree>
  </p:cSld>
  <p:clrMapOvr>
    <a:masterClrMapping/>
  </p:clrMapOvr>
  <p:transition spd="slow" advClick="0" advTm="8000">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50A327-76C7-4755-9D27-B4123A2E34ED}" type="datetimeFigureOut">
              <a:rPr lang="en-US" smtClean="0"/>
              <a:pPr/>
              <a:t>7/19/2017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D3CC5F0-2D94-4E72-84DC-866736D2C85E}" type="slidenum">
              <a:rPr lang="en-US" smtClean="0"/>
              <a:pPr/>
              <a:t>‹#›</a:t>
            </a:fld>
            <a:endParaRPr lang="en-US" dirty="0"/>
          </a:p>
        </p:txBody>
      </p:sp>
    </p:spTree>
  </p:cSld>
  <p:clrMapOvr>
    <a:masterClrMapping/>
  </p:clrMapOvr>
  <p:transition spd="slow" advClick="0" advTm="8000">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0082" y="382270"/>
            <a:ext cx="4211638" cy="1626870"/>
          </a:xfrm>
        </p:spPr>
        <p:txBody>
          <a:bodyPr anchor="b"/>
          <a:lstStyle>
            <a:lvl1pPr algn="l">
              <a:defRPr sz="2800" b="1"/>
            </a:lvl1pPr>
          </a:lstStyle>
          <a:p>
            <a:r>
              <a:rPr lang="en-US" smtClean="0"/>
              <a:t>Click to edit Master title style</a:t>
            </a:r>
            <a:endParaRPr lang="en-US"/>
          </a:p>
        </p:txBody>
      </p:sp>
      <p:sp>
        <p:nvSpPr>
          <p:cNvPr id="3" name="Content Placeholder 2"/>
          <p:cNvSpPr>
            <a:spLocks noGrp="1"/>
          </p:cNvSpPr>
          <p:nvPr>
            <p:ph idx="1"/>
          </p:nvPr>
        </p:nvSpPr>
        <p:spPr>
          <a:xfrm>
            <a:off x="5005070" y="382272"/>
            <a:ext cx="7156450" cy="8194358"/>
          </a:xfrm>
        </p:spPr>
        <p:txBody>
          <a:bodyPr/>
          <a:lstStyle>
            <a:lvl1pPr>
              <a:defRPr sz="4500"/>
            </a:lvl1pPr>
            <a:lvl2pPr>
              <a:defRPr sz="3900"/>
            </a:lvl2pPr>
            <a:lvl3pPr>
              <a:defRPr sz="3400"/>
            </a:lvl3pPr>
            <a:lvl4pPr>
              <a:defRPr sz="2800"/>
            </a:lvl4pPr>
            <a:lvl5pPr>
              <a:defRPr sz="2800"/>
            </a:lvl5pPr>
            <a:lvl6pPr>
              <a:defRPr sz="2800"/>
            </a:lvl6pPr>
            <a:lvl7pPr>
              <a:defRPr sz="2800"/>
            </a:lvl7pPr>
            <a:lvl8pPr>
              <a:defRPr sz="2800"/>
            </a:lvl8pPr>
            <a:lvl9pPr>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40082" y="2009142"/>
            <a:ext cx="4211638" cy="6567488"/>
          </a:xfrm>
        </p:spPr>
        <p:txBody>
          <a:bodyPr/>
          <a:lstStyle>
            <a:lvl1pPr marL="0" indent="0">
              <a:buNone/>
              <a:defRPr sz="2000"/>
            </a:lvl1pPr>
            <a:lvl2pPr marL="640003" indent="0">
              <a:buNone/>
              <a:defRPr sz="1700"/>
            </a:lvl2pPr>
            <a:lvl3pPr marL="1280006" indent="0">
              <a:buNone/>
              <a:defRPr sz="1400"/>
            </a:lvl3pPr>
            <a:lvl4pPr marL="1920009" indent="0">
              <a:buNone/>
              <a:defRPr sz="1300"/>
            </a:lvl4pPr>
            <a:lvl5pPr marL="2560013" indent="0">
              <a:buNone/>
              <a:defRPr sz="1300"/>
            </a:lvl5pPr>
            <a:lvl6pPr marL="3200016" indent="0">
              <a:buNone/>
              <a:defRPr sz="1300"/>
            </a:lvl6pPr>
            <a:lvl7pPr marL="3840019" indent="0">
              <a:buNone/>
              <a:defRPr sz="1300"/>
            </a:lvl7pPr>
            <a:lvl8pPr marL="4480022" indent="0">
              <a:buNone/>
              <a:defRPr sz="1300"/>
            </a:lvl8pPr>
            <a:lvl9pPr marL="5120025" indent="0">
              <a:buNone/>
              <a:defRPr sz="1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F50A327-76C7-4755-9D27-B4123A2E34ED}" type="datetimeFigureOut">
              <a:rPr lang="en-US" smtClean="0"/>
              <a:pPr/>
              <a:t>7/19/2017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D3CC5F0-2D94-4E72-84DC-866736D2C85E}" type="slidenum">
              <a:rPr lang="en-US" smtClean="0"/>
              <a:pPr/>
              <a:t>‹#›</a:t>
            </a:fld>
            <a:endParaRPr lang="en-US" dirty="0"/>
          </a:p>
        </p:txBody>
      </p:sp>
    </p:spTree>
  </p:cSld>
  <p:clrMapOvr>
    <a:masterClrMapping/>
  </p:clrMapOvr>
  <p:transition spd="slow" advClick="0" advTm="8000">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09203" y="6720840"/>
            <a:ext cx="7680960" cy="793433"/>
          </a:xfrm>
        </p:spPr>
        <p:txBody>
          <a:bodyPr anchor="b"/>
          <a:lstStyle>
            <a:lvl1pPr algn="l">
              <a:defRPr sz="2800" b="1"/>
            </a:lvl1pPr>
          </a:lstStyle>
          <a:p>
            <a:r>
              <a:rPr lang="en-US" smtClean="0"/>
              <a:t>Click to edit Master title style</a:t>
            </a:r>
            <a:endParaRPr lang="en-US"/>
          </a:p>
        </p:txBody>
      </p:sp>
      <p:sp>
        <p:nvSpPr>
          <p:cNvPr id="3" name="Picture Placeholder 2"/>
          <p:cNvSpPr>
            <a:spLocks noGrp="1"/>
          </p:cNvSpPr>
          <p:nvPr>
            <p:ph type="pic" idx="1"/>
          </p:nvPr>
        </p:nvSpPr>
        <p:spPr>
          <a:xfrm>
            <a:off x="2509203" y="857885"/>
            <a:ext cx="7680960" cy="5760720"/>
          </a:xfrm>
        </p:spPr>
        <p:txBody>
          <a:bodyPr/>
          <a:lstStyle>
            <a:lvl1pPr marL="0" indent="0">
              <a:buNone/>
              <a:defRPr sz="4500"/>
            </a:lvl1pPr>
            <a:lvl2pPr marL="640003" indent="0">
              <a:buNone/>
              <a:defRPr sz="3900"/>
            </a:lvl2pPr>
            <a:lvl3pPr marL="1280006" indent="0">
              <a:buNone/>
              <a:defRPr sz="3400"/>
            </a:lvl3pPr>
            <a:lvl4pPr marL="1920009" indent="0">
              <a:buNone/>
              <a:defRPr sz="2800"/>
            </a:lvl4pPr>
            <a:lvl5pPr marL="2560013" indent="0">
              <a:buNone/>
              <a:defRPr sz="2800"/>
            </a:lvl5pPr>
            <a:lvl6pPr marL="3200016" indent="0">
              <a:buNone/>
              <a:defRPr sz="2800"/>
            </a:lvl6pPr>
            <a:lvl7pPr marL="3840019" indent="0">
              <a:buNone/>
              <a:defRPr sz="2800"/>
            </a:lvl7pPr>
            <a:lvl8pPr marL="4480022" indent="0">
              <a:buNone/>
              <a:defRPr sz="2800"/>
            </a:lvl8pPr>
            <a:lvl9pPr marL="5120025" indent="0">
              <a:buNone/>
              <a:defRPr sz="2800"/>
            </a:lvl9pPr>
          </a:lstStyle>
          <a:p>
            <a:endParaRPr lang="en-US" dirty="0"/>
          </a:p>
        </p:txBody>
      </p:sp>
      <p:sp>
        <p:nvSpPr>
          <p:cNvPr id="4" name="Text Placeholder 3"/>
          <p:cNvSpPr>
            <a:spLocks noGrp="1"/>
          </p:cNvSpPr>
          <p:nvPr>
            <p:ph type="body" sz="half" idx="2"/>
          </p:nvPr>
        </p:nvSpPr>
        <p:spPr>
          <a:xfrm>
            <a:off x="2509203" y="7514273"/>
            <a:ext cx="7680960" cy="1126807"/>
          </a:xfrm>
        </p:spPr>
        <p:txBody>
          <a:bodyPr/>
          <a:lstStyle>
            <a:lvl1pPr marL="0" indent="0">
              <a:buNone/>
              <a:defRPr sz="2000"/>
            </a:lvl1pPr>
            <a:lvl2pPr marL="640003" indent="0">
              <a:buNone/>
              <a:defRPr sz="1700"/>
            </a:lvl2pPr>
            <a:lvl3pPr marL="1280006" indent="0">
              <a:buNone/>
              <a:defRPr sz="1400"/>
            </a:lvl3pPr>
            <a:lvl4pPr marL="1920009" indent="0">
              <a:buNone/>
              <a:defRPr sz="1300"/>
            </a:lvl4pPr>
            <a:lvl5pPr marL="2560013" indent="0">
              <a:buNone/>
              <a:defRPr sz="1300"/>
            </a:lvl5pPr>
            <a:lvl6pPr marL="3200016" indent="0">
              <a:buNone/>
              <a:defRPr sz="1300"/>
            </a:lvl6pPr>
            <a:lvl7pPr marL="3840019" indent="0">
              <a:buNone/>
              <a:defRPr sz="1300"/>
            </a:lvl7pPr>
            <a:lvl8pPr marL="4480022" indent="0">
              <a:buNone/>
              <a:defRPr sz="1300"/>
            </a:lvl8pPr>
            <a:lvl9pPr marL="5120025" indent="0">
              <a:buNone/>
              <a:defRPr sz="1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F50A327-76C7-4755-9D27-B4123A2E34ED}" type="datetimeFigureOut">
              <a:rPr lang="en-US" smtClean="0"/>
              <a:pPr/>
              <a:t>7/19/2017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D3CC5F0-2D94-4E72-84DC-866736D2C85E}" type="slidenum">
              <a:rPr lang="en-US" smtClean="0"/>
              <a:pPr/>
              <a:t>‹#›</a:t>
            </a:fld>
            <a:endParaRPr lang="en-US" dirty="0"/>
          </a:p>
        </p:txBody>
      </p:sp>
    </p:spTree>
  </p:cSld>
  <p:clrMapOvr>
    <a:masterClrMapping/>
  </p:clrMapOvr>
  <p:transition spd="slow" advClick="0" advTm="8000">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0080" y="384493"/>
            <a:ext cx="11521440" cy="1600200"/>
          </a:xfrm>
          <a:prstGeom prst="rect">
            <a:avLst/>
          </a:prstGeom>
        </p:spPr>
        <p:txBody>
          <a:bodyPr vert="horz" lIns="128001" tIns="64001" rIns="128001" bIns="6400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40080" y="2240282"/>
            <a:ext cx="11521440" cy="6336348"/>
          </a:xfrm>
          <a:prstGeom prst="rect">
            <a:avLst/>
          </a:prstGeom>
        </p:spPr>
        <p:txBody>
          <a:bodyPr vert="horz" lIns="128001" tIns="64001" rIns="128001" bIns="6400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40080" y="8898892"/>
            <a:ext cx="2987040" cy="511175"/>
          </a:xfrm>
          <a:prstGeom prst="rect">
            <a:avLst/>
          </a:prstGeom>
        </p:spPr>
        <p:txBody>
          <a:bodyPr vert="horz" lIns="128001" tIns="64001" rIns="128001" bIns="64001" rtlCol="0" anchor="ctr"/>
          <a:lstStyle>
            <a:lvl1pPr algn="l">
              <a:defRPr sz="1700">
                <a:solidFill>
                  <a:schemeClr val="tx1">
                    <a:tint val="75000"/>
                  </a:schemeClr>
                </a:solidFill>
              </a:defRPr>
            </a:lvl1pPr>
          </a:lstStyle>
          <a:p>
            <a:fld id="{4F50A327-76C7-4755-9D27-B4123A2E34ED}" type="datetimeFigureOut">
              <a:rPr lang="en-US" smtClean="0"/>
              <a:pPr/>
              <a:t>7/19/2017</a:t>
            </a:fld>
            <a:endParaRPr lang="en-US" dirty="0"/>
          </a:p>
        </p:txBody>
      </p:sp>
      <p:sp>
        <p:nvSpPr>
          <p:cNvPr id="5" name="Footer Placeholder 4"/>
          <p:cNvSpPr>
            <a:spLocks noGrp="1"/>
          </p:cNvSpPr>
          <p:nvPr>
            <p:ph type="ftr" sz="quarter" idx="3"/>
          </p:nvPr>
        </p:nvSpPr>
        <p:spPr>
          <a:xfrm>
            <a:off x="4373880" y="8898892"/>
            <a:ext cx="4053840" cy="511175"/>
          </a:xfrm>
          <a:prstGeom prst="rect">
            <a:avLst/>
          </a:prstGeom>
        </p:spPr>
        <p:txBody>
          <a:bodyPr vert="horz" lIns="128001" tIns="64001" rIns="128001" bIns="64001" rtlCol="0" anchor="ctr"/>
          <a:lstStyle>
            <a:lvl1pPr algn="ctr">
              <a:defRPr sz="17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9174480" y="8898892"/>
            <a:ext cx="2987040" cy="511175"/>
          </a:xfrm>
          <a:prstGeom prst="rect">
            <a:avLst/>
          </a:prstGeom>
        </p:spPr>
        <p:txBody>
          <a:bodyPr vert="horz" lIns="128001" tIns="64001" rIns="128001" bIns="64001" rtlCol="0" anchor="ctr"/>
          <a:lstStyle>
            <a:lvl1pPr algn="r">
              <a:defRPr sz="1700">
                <a:solidFill>
                  <a:schemeClr val="tx1">
                    <a:tint val="75000"/>
                  </a:schemeClr>
                </a:solidFill>
              </a:defRPr>
            </a:lvl1pPr>
          </a:lstStyle>
          <a:p>
            <a:fld id="{1D3CC5F0-2D94-4E72-84DC-866736D2C85E}"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advClick="0" advTm="8000">
    <p:fade thruBlk="1"/>
  </p:transition>
  <p:txStyles>
    <p:titleStyle>
      <a:lvl1pPr algn="ctr" defTabSz="1280006" rtl="0" eaLnBrk="1" latinLnBrk="0" hangingPunct="1">
        <a:spcBef>
          <a:spcPct val="0"/>
        </a:spcBef>
        <a:buNone/>
        <a:defRPr sz="6200" kern="1200">
          <a:solidFill>
            <a:schemeClr val="tx1"/>
          </a:solidFill>
          <a:latin typeface="+mj-lt"/>
          <a:ea typeface="+mj-ea"/>
          <a:cs typeface="+mj-cs"/>
        </a:defRPr>
      </a:lvl1pPr>
    </p:titleStyle>
    <p:bodyStyle>
      <a:lvl1pPr marL="480003" indent="-480003" algn="l" defTabSz="1280006" rtl="0" eaLnBrk="1" latinLnBrk="0" hangingPunct="1">
        <a:spcBef>
          <a:spcPct val="20000"/>
        </a:spcBef>
        <a:buFont typeface="Arial" pitchFamily="34" charset="0"/>
        <a:buChar char="•"/>
        <a:defRPr sz="4500" kern="1200">
          <a:solidFill>
            <a:schemeClr val="tx1"/>
          </a:solidFill>
          <a:latin typeface="+mn-lt"/>
          <a:ea typeface="+mn-ea"/>
          <a:cs typeface="+mn-cs"/>
        </a:defRPr>
      </a:lvl1pPr>
      <a:lvl2pPr marL="1040005" indent="-400002" algn="l" defTabSz="1280006" rtl="0" eaLnBrk="1" latinLnBrk="0" hangingPunct="1">
        <a:spcBef>
          <a:spcPct val="20000"/>
        </a:spcBef>
        <a:buFont typeface="Arial" pitchFamily="34" charset="0"/>
        <a:buChar char="–"/>
        <a:defRPr sz="3900" kern="1200">
          <a:solidFill>
            <a:schemeClr val="tx1"/>
          </a:solidFill>
          <a:latin typeface="+mn-lt"/>
          <a:ea typeface="+mn-ea"/>
          <a:cs typeface="+mn-cs"/>
        </a:defRPr>
      </a:lvl2pPr>
      <a:lvl3pPr marL="1600008" indent="-320002" algn="l" defTabSz="1280006" rtl="0" eaLnBrk="1" latinLnBrk="0" hangingPunct="1">
        <a:spcBef>
          <a:spcPct val="20000"/>
        </a:spcBef>
        <a:buFont typeface="Arial" pitchFamily="34" charset="0"/>
        <a:buChar char="•"/>
        <a:defRPr sz="3400" kern="1200">
          <a:solidFill>
            <a:schemeClr val="tx1"/>
          </a:solidFill>
          <a:latin typeface="+mn-lt"/>
          <a:ea typeface="+mn-ea"/>
          <a:cs typeface="+mn-cs"/>
        </a:defRPr>
      </a:lvl3pPr>
      <a:lvl4pPr marL="2240011" indent="-320002" algn="l" defTabSz="1280006" rtl="0" eaLnBrk="1" latinLnBrk="0" hangingPunct="1">
        <a:spcBef>
          <a:spcPct val="20000"/>
        </a:spcBef>
        <a:buFont typeface="Arial" pitchFamily="34" charset="0"/>
        <a:buChar char="–"/>
        <a:defRPr sz="2800" kern="1200">
          <a:solidFill>
            <a:schemeClr val="tx1"/>
          </a:solidFill>
          <a:latin typeface="+mn-lt"/>
          <a:ea typeface="+mn-ea"/>
          <a:cs typeface="+mn-cs"/>
        </a:defRPr>
      </a:lvl4pPr>
      <a:lvl5pPr marL="2880014" indent="-320002" algn="l" defTabSz="1280006" rtl="0" eaLnBrk="1" latinLnBrk="0" hangingPunct="1">
        <a:spcBef>
          <a:spcPct val="20000"/>
        </a:spcBef>
        <a:buFont typeface="Arial" pitchFamily="34" charset="0"/>
        <a:buChar char="»"/>
        <a:defRPr sz="2800" kern="1200">
          <a:solidFill>
            <a:schemeClr val="tx1"/>
          </a:solidFill>
          <a:latin typeface="+mn-lt"/>
          <a:ea typeface="+mn-ea"/>
          <a:cs typeface="+mn-cs"/>
        </a:defRPr>
      </a:lvl5pPr>
      <a:lvl6pPr marL="3520017" indent="-320002" algn="l" defTabSz="1280006"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60020" indent="-320002" algn="l" defTabSz="1280006"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00025" indent="-320002" algn="l" defTabSz="1280006"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40028" indent="-320002" algn="l" defTabSz="1280006" rtl="0" eaLnBrk="1" latinLnBrk="0" hangingPunct="1">
        <a:spcBef>
          <a:spcPct val="20000"/>
        </a:spcBef>
        <a:buFont typeface="Arial" pitchFamily="34" charset="0"/>
        <a:buChar char="•"/>
        <a:defRPr sz="2800" kern="1200">
          <a:solidFill>
            <a:schemeClr val="tx1"/>
          </a:solidFill>
          <a:latin typeface="+mn-lt"/>
          <a:ea typeface="+mn-ea"/>
          <a:cs typeface="+mn-cs"/>
        </a:defRPr>
      </a:lvl9pPr>
    </p:bodyStyle>
    <p:otherStyle>
      <a:defPPr>
        <a:defRPr lang="en-US"/>
      </a:defPPr>
      <a:lvl1pPr marL="0" algn="l" defTabSz="1280006" rtl="0" eaLnBrk="1" latinLnBrk="0" hangingPunct="1">
        <a:defRPr sz="2500" kern="1200">
          <a:solidFill>
            <a:schemeClr val="tx1"/>
          </a:solidFill>
          <a:latin typeface="+mn-lt"/>
          <a:ea typeface="+mn-ea"/>
          <a:cs typeface="+mn-cs"/>
        </a:defRPr>
      </a:lvl1pPr>
      <a:lvl2pPr marL="640003" algn="l" defTabSz="1280006" rtl="0" eaLnBrk="1" latinLnBrk="0" hangingPunct="1">
        <a:defRPr sz="2500" kern="1200">
          <a:solidFill>
            <a:schemeClr val="tx1"/>
          </a:solidFill>
          <a:latin typeface="+mn-lt"/>
          <a:ea typeface="+mn-ea"/>
          <a:cs typeface="+mn-cs"/>
        </a:defRPr>
      </a:lvl2pPr>
      <a:lvl3pPr marL="1280006" algn="l" defTabSz="1280006" rtl="0" eaLnBrk="1" latinLnBrk="0" hangingPunct="1">
        <a:defRPr sz="2500" kern="1200">
          <a:solidFill>
            <a:schemeClr val="tx1"/>
          </a:solidFill>
          <a:latin typeface="+mn-lt"/>
          <a:ea typeface="+mn-ea"/>
          <a:cs typeface="+mn-cs"/>
        </a:defRPr>
      </a:lvl3pPr>
      <a:lvl4pPr marL="1920009" algn="l" defTabSz="1280006" rtl="0" eaLnBrk="1" latinLnBrk="0" hangingPunct="1">
        <a:defRPr sz="2500" kern="1200">
          <a:solidFill>
            <a:schemeClr val="tx1"/>
          </a:solidFill>
          <a:latin typeface="+mn-lt"/>
          <a:ea typeface="+mn-ea"/>
          <a:cs typeface="+mn-cs"/>
        </a:defRPr>
      </a:lvl4pPr>
      <a:lvl5pPr marL="2560013" algn="l" defTabSz="1280006" rtl="0" eaLnBrk="1" latinLnBrk="0" hangingPunct="1">
        <a:defRPr sz="2500" kern="1200">
          <a:solidFill>
            <a:schemeClr val="tx1"/>
          </a:solidFill>
          <a:latin typeface="+mn-lt"/>
          <a:ea typeface="+mn-ea"/>
          <a:cs typeface="+mn-cs"/>
        </a:defRPr>
      </a:lvl5pPr>
      <a:lvl6pPr marL="3200016" algn="l" defTabSz="1280006" rtl="0" eaLnBrk="1" latinLnBrk="0" hangingPunct="1">
        <a:defRPr sz="2500" kern="1200">
          <a:solidFill>
            <a:schemeClr val="tx1"/>
          </a:solidFill>
          <a:latin typeface="+mn-lt"/>
          <a:ea typeface="+mn-ea"/>
          <a:cs typeface="+mn-cs"/>
        </a:defRPr>
      </a:lvl6pPr>
      <a:lvl7pPr marL="3840019" algn="l" defTabSz="1280006" rtl="0" eaLnBrk="1" latinLnBrk="0" hangingPunct="1">
        <a:defRPr sz="2500" kern="1200">
          <a:solidFill>
            <a:schemeClr val="tx1"/>
          </a:solidFill>
          <a:latin typeface="+mn-lt"/>
          <a:ea typeface="+mn-ea"/>
          <a:cs typeface="+mn-cs"/>
        </a:defRPr>
      </a:lvl7pPr>
      <a:lvl8pPr marL="4480022" algn="l" defTabSz="1280006" rtl="0" eaLnBrk="1" latinLnBrk="0" hangingPunct="1">
        <a:defRPr sz="2500" kern="1200">
          <a:solidFill>
            <a:schemeClr val="tx1"/>
          </a:solidFill>
          <a:latin typeface="+mn-lt"/>
          <a:ea typeface="+mn-ea"/>
          <a:cs typeface="+mn-cs"/>
        </a:defRPr>
      </a:lvl8pPr>
      <a:lvl9pPr marL="5120025" algn="l" defTabSz="1280006" rtl="0" eaLnBrk="1" latinLnBrk="0" hangingPunct="1">
        <a:defRPr sz="2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9.png"/><Relationship Id="rId1" Type="http://schemas.openxmlformats.org/officeDocument/2006/relationships/slideLayout" Target="../slideLayouts/slideLayout1.xml"/><Relationship Id="rId5" Type="http://schemas.microsoft.com/office/2007/relationships/hdphoto" Target="../media/hdphoto7.wdp"/><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5.png"/><Relationship Id="rId4" Type="http://schemas.microsoft.com/office/2007/relationships/hdphoto" Target="../media/hdphoto8.wdp"/></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2.xml"/><Relationship Id="rId6" Type="http://schemas.microsoft.com/office/2007/relationships/hdphoto" Target="../media/hdphoto10.wdp"/><Relationship Id="rId5" Type="http://schemas.openxmlformats.org/officeDocument/2006/relationships/image" Target="../media/image29.png"/><Relationship Id="rId4" Type="http://schemas.microsoft.com/office/2007/relationships/hdphoto" Target="../media/hdphoto9.wdp"/></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9.jpeg"/><Relationship Id="rId4" Type="http://schemas.microsoft.com/office/2007/relationships/hdphoto" Target="../media/hdphoto11.wdp"/></Relationships>
</file>

<file path=ppt/slides/_rels/slide16.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33.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1.jpe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emf"/><Relationship Id="rId1" Type="http://schemas.openxmlformats.org/officeDocument/2006/relationships/slideLayout" Target="../slideLayouts/slideLayout2.xml"/><Relationship Id="rId5" Type="http://schemas.microsoft.com/office/2007/relationships/hdphoto" Target="../media/hdphoto13.wdp"/><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3.jpeg"/><Relationship Id="rId7" Type="http://schemas.microsoft.com/office/2007/relationships/hdphoto" Target="../media/hdphoto15.wdp"/><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55.jpeg"/><Relationship Id="rId5" Type="http://schemas.openxmlformats.org/officeDocument/2006/relationships/image" Target="../media/image54.jpeg"/><Relationship Id="rId4" Type="http://schemas.microsoft.com/office/2007/relationships/hdphoto" Target="../media/hdphoto14.wdp"/></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0.png"/><Relationship Id="rId7" Type="http://schemas.microsoft.com/office/2007/relationships/hdphoto" Target="../media/hdphoto2.wdp"/><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jpeg"/><Relationship Id="rId4" Type="http://schemas.microsoft.com/office/2007/relationships/hdphoto" Target="../media/hdphoto1.wdp"/><Relationship Id="rId9"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2824" r="886" b="4450"/>
          <a:stretch/>
        </p:blipFill>
        <p:spPr>
          <a:xfrm>
            <a:off x="-1" y="0"/>
            <a:ext cx="12801601" cy="9525000"/>
          </a:xfrm>
          <a:prstGeom prst="rect">
            <a:avLst/>
          </a:prstGeom>
        </p:spPr>
      </p:pic>
      <p:sp>
        <p:nvSpPr>
          <p:cNvPr id="3" name="TextBox 2"/>
          <p:cNvSpPr txBox="1"/>
          <p:nvPr/>
        </p:nvSpPr>
        <p:spPr>
          <a:xfrm>
            <a:off x="0" y="7662208"/>
            <a:ext cx="12801600" cy="1938992"/>
          </a:xfrm>
          <a:prstGeom prst="rect">
            <a:avLst/>
          </a:prstGeom>
          <a:solidFill>
            <a:schemeClr val="accent1">
              <a:lumMod val="60000"/>
              <a:lumOff val="40000"/>
            </a:schemeClr>
          </a:solidFill>
        </p:spPr>
        <p:txBody>
          <a:bodyPr wrap="square" rtlCol="0">
            <a:spAutoFit/>
          </a:bodyPr>
          <a:lstStyle/>
          <a:p>
            <a:pPr algn="ctr"/>
            <a:r>
              <a:rPr lang="en-GB" sz="2400" b="1" i="1" dirty="0" smtClean="0">
                <a:solidFill>
                  <a:srgbClr val="002060"/>
                </a:solidFill>
              </a:rPr>
              <a:t>Morris </a:t>
            </a:r>
            <a:r>
              <a:rPr lang="en-GB" sz="2400" b="1" i="1" dirty="0" err="1" smtClean="0">
                <a:solidFill>
                  <a:srgbClr val="002060"/>
                </a:solidFill>
              </a:rPr>
              <a:t>Agaba</a:t>
            </a:r>
            <a:endParaRPr lang="en-GB" sz="2400" b="1" i="1" dirty="0" smtClean="0">
              <a:solidFill>
                <a:srgbClr val="002060"/>
              </a:solidFill>
            </a:endParaRPr>
          </a:p>
          <a:p>
            <a:pPr algn="ctr"/>
            <a:endParaRPr lang="en-GB" sz="2400" b="1" i="1" dirty="0">
              <a:solidFill>
                <a:srgbClr val="002060"/>
              </a:solidFill>
            </a:endParaRPr>
          </a:p>
          <a:p>
            <a:pPr algn="ctr"/>
            <a:r>
              <a:rPr lang="en-GB" sz="2400" b="1" i="1" dirty="0" smtClean="0">
                <a:solidFill>
                  <a:srgbClr val="002060"/>
                </a:solidFill>
              </a:rPr>
              <a:t>Data Science </a:t>
            </a:r>
            <a:r>
              <a:rPr lang="en-GB" sz="2400" b="1" i="1" dirty="0" smtClean="0">
                <a:solidFill>
                  <a:srgbClr val="002060"/>
                </a:solidFill>
              </a:rPr>
              <a:t>Africa 2017 </a:t>
            </a:r>
            <a:r>
              <a:rPr lang="en-GB" sz="2400" b="1" i="1" dirty="0" smtClean="0">
                <a:solidFill>
                  <a:srgbClr val="002060"/>
                </a:solidFill>
              </a:rPr>
              <a:t>(DSA2017) Summer School and Workshop</a:t>
            </a:r>
          </a:p>
          <a:p>
            <a:pPr algn="ctr"/>
            <a:r>
              <a:rPr lang="en-GB" sz="2400" b="1" i="1" dirty="0" smtClean="0">
                <a:solidFill>
                  <a:srgbClr val="002060"/>
                </a:solidFill>
              </a:rPr>
              <a:t>17</a:t>
            </a:r>
            <a:r>
              <a:rPr lang="en-GB" sz="2400" b="1" i="1" baseline="30000" dirty="0" smtClean="0">
                <a:solidFill>
                  <a:srgbClr val="002060"/>
                </a:solidFill>
              </a:rPr>
              <a:t>th</a:t>
            </a:r>
            <a:r>
              <a:rPr lang="en-GB" sz="2400" b="1" i="1" dirty="0" smtClean="0">
                <a:solidFill>
                  <a:srgbClr val="002060"/>
                </a:solidFill>
              </a:rPr>
              <a:t> – 21</a:t>
            </a:r>
            <a:r>
              <a:rPr lang="en-GB" sz="2400" b="1" i="1" baseline="30000" dirty="0" smtClean="0">
                <a:solidFill>
                  <a:srgbClr val="002060"/>
                </a:solidFill>
              </a:rPr>
              <a:t>st</a:t>
            </a:r>
            <a:r>
              <a:rPr lang="en-GB" sz="2400" b="1" i="1" dirty="0" smtClean="0">
                <a:solidFill>
                  <a:srgbClr val="002060"/>
                </a:solidFill>
              </a:rPr>
              <a:t> July 2017 @NM-AIST, Arusha, Tanzania</a:t>
            </a:r>
          </a:p>
          <a:p>
            <a:pPr algn="ctr"/>
            <a:endParaRPr lang="en-GB" sz="2400" b="1" i="1" dirty="0">
              <a:solidFill>
                <a:srgbClr val="002060"/>
              </a:solidFill>
            </a:endParaRPr>
          </a:p>
        </p:txBody>
      </p:sp>
      <p:sp>
        <p:nvSpPr>
          <p:cNvPr id="4" name="TextBox 3"/>
          <p:cNvSpPr txBox="1"/>
          <p:nvPr/>
        </p:nvSpPr>
        <p:spPr>
          <a:xfrm>
            <a:off x="0" y="0"/>
            <a:ext cx="12801600" cy="1631216"/>
          </a:xfrm>
          <a:prstGeom prst="rect">
            <a:avLst/>
          </a:prstGeom>
          <a:solidFill>
            <a:schemeClr val="accent1">
              <a:lumMod val="60000"/>
              <a:lumOff val="40000"/>
            </a:schemeClr>
          </a:solidFill>
        </p:spPr>
        <p:txBody>
          <a:bodyPr wrap="square" rtlCol="0">
            <a:spAutoFit/>
          </a:bodyPr>
          <a:lstStyle/>
          <a:p>
            <a:pPr algn="ctr"/>
            <a:r>
              <a:rPr lang="en-GB" sz="5000" b="1" i="1" dirty="0" smtClean="0">
                <a:solidFill>
                  <a:srgbClr val="002060"/>
                </a:solidFill>
              </a:rPr>
              <a:t>Understanding </a:t>
            </a:r>
            <a:r>
              <a:rPr lang="en-GB" sz="5000" b="1" i="1" dirty="0" smtClean="0">
                <a:solidFill>
                  <a:srgbClr val="002060"/>
                </a:solidFill>
              </a:rPr>
              <a:t>Africa’s </a:t>
            </a:r>
            <a:r>
              <a:rPr lang="en-GB" sz="5000" b="1" i="1" dirty="0" smtClean="0">
                <a:solidFill>
                  <a:srgbClr val="002060"/>
                </a:solidFill>
              </a:rPr>
              <a:t>Wildlife Heritage Through the Lens of Genome Data</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6651" y="7835291"/>
            <a:ext cx="1592826" cy="1592826"/>
          </a:xfrm>
          <a:prstGeom prst="rect">
            <a:avLst/>
          </a:prstGeom>
        </p:spPr>
      </p:pic>
    </p:spTree>
    <p:extLst>
      <p:ext uri="{BB962C8B-B14F-4D97-AF65-F5344CB8AC3E}">
        <p14:creationId xmlns:p14="http://schemas.microsoft.com/office/powerpoint/2010/main" val="3039232776"/>
      </p:ext>
    </p:extLst>
  </p:cSld>
  <p:clrMapOvr>
    <a:masterClrMapping/>
  </p:clrMapOvr>
  <p:transition spd="slow" advClick="0" advTm="8000">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838200" y="1828800"/>
            <a:ext cx="10442121" cy="7543800"/>
            <a:chOff x="1216479" y="838200"/>
            <a:chExt cx="10442121" cy="7543800"/>
          </a:xfrm>
        </p:grpSpPr>
        <p:pic>
          <p:nvPicPr>
            <p:cNvPr id="22" name="Picture 21"/>
            <p:cNvPicPr>
              <a:picLocks noChangeAspect="1"/>
            </p:cNvPicPr>
            <p:nvPr/>
          </p:nvPicPr>
          <p:blipFill>
            <a:blip r:embed="rId2">
              <a:duotone>
                <a:prstClr val="black"/>
                <a:srgbClr val="FFFFDB">
                  <a:tint val="45000"/>
                  <a:satMod val="400000"/>
                </a:srgbClr>
              </a:duotone>
              <a:extLst>
                <a:ext uri="{BEBA8EAE-BF5A-486C-A8C5-ECC9F3942E4B}">
                  <a14:imgProps xmlns:a14="http://schemas.microsoft.com/office/drawing/2010/main">
                    <a14:imgLayer r:embed="rId3">
                      <a14:imgEffect>
                        <a14:colorTemperature colorTemp="8348"/>
                      </a14:imgEffect>
                      <a14:imgEffect>
                        <a14:saturation sat="0"/>
                      </a14:imgEffect>
                      <a14:imgEffect>
                        <a14:brightnessContrast bright="20000" contrast="-5000"/>
                      </a14:imgEffect>
                    </a14:imgLayer>
                  </a14:imgProps>
                </a:ext>
              </a:extLst>
            </a:blip>
            <a:stretch>
              <a:fillRect/>
            </a:stretch>
          </p:blipFill>
          <p:spPr>
            <a:xfrm flipH="1">
              <a:off x="1216479" y="838200"/>
              <a:ext cx="6350000" cy="7467600"/>
            </a:xfrm>
            <a:prstGeom prst="rect">
              <a:avLst/>
            </a:prstGeom>
          </p:spPr>
        </p:pic>
        <p:sp>
          <p:nvSpPr>
            <p:cNvPr id="23" name="TextBox 22"/>
            <p:cNvSpPr txBox="1"/>
            <p:nvPr/>
          </p:nvSpPr>
          <p:spPr>
            <a:xfrm flipH="1">
              <a:off x="6188820" y="6400800"/>
              <a:ext cx="895059" cy="477054"/>
            </a:xfrm>
            <a:prstGeom prst="rect">
              <a:avLst/>
            </a:prstGeom>
            <a:noFill/>
          </p:spPr>
          <p:txBody>
            <a:bodyPr wrap="none" rtlCol="0">
              <a:spAutoFit/>
            </a:bodyPr>
            <a:lstStyle/>
            <a:p>
              <a:r>
                <a:rPr lang="en-US" dirty="0" smtClean="0">
                  <a:solidFill>
                    <a:schemeClr val="bg1"/>
                  </a:solidFill>
                </a:rPr>
                <a:t>okapi</a:t>
              </a:r>
              <a:endParaRPr lang="en-US" dirty="0">
                <a:solidFill>
                  <a:schemeClr val="bg1"/>
                </a:solidFill>
              </a:endParaRPr>
            </a:p>
          </p:txBody>
        </p:sp>
        <p:sp>
          <p:nvSpPr>
            <p:cNvPr id="24" name="TextBox 23"/>
            <p:cNvSpPr txBox="1"/>
            <p:nvPr/>
          </p:nvSpPr>
          <p:spPr>
            <a:xfrm flipH="1">
              <a:off x="4648200" y="2743200"/>
              <a:ext cx="1021077" cy="477054"/>
            </a:xfrm>
            <a:prstGeom prst="rect">
              <a:avLst/>
            </a:prstGeom>
            <a:noFill/>
          </p:spPr>
          <p:txBody>
            <a:bodyPr wrap="none" rtlCol="0">
              <a:spAutoFit/>
            </a:bodyPr>
            <a:lstStyle/>
            <a:p>
              <a:r>
                <a:rPr lang="en-US" dirty="0" smtClean="0">
                  <a:solidFill>
                    <a:schemeClr val="bg1"/>
                  </a:solidFill>
                </a:rPr>
                <a:t>giraffe</a:t>
              </a:r>
              <a:endParaRPr lang="en-US" dirty="0">
                <a:solidFill>
                  <a:schemeClr val="bg1"/>
                </a:solidFill>
              </a:endParaRPr>
            </a:p>
          </p:txBody>
        </p:sp>
        <p:grpSp>
          <p:nvGrpSpPr>
            <p:cNvPr id="35" name="Group 34"/>
            <p:cNvGrpSpPr/>
            <p:nvPr/>
          </p:nvGrpSpPr>
          <p:grpSpPr>
            <a:xfrm flipH="1">
              <a:off x="7780564" y="5486400"/>
              <a:ext cx="3878036" cy="2895600"/>
              <a:chOff x="1216479" y="5486400"/>
              <a:chExt cx="3878036" cy="2895600"/>
            </a:xfrm>
          </p:grpSpPr>
          <p:pic>
            <p:nvPicPr>
              <p:cNvPr id="26" name="Picture 25"/>
              <p:cNvPicPr>
                <a:picLocks noChangeAspect="1"/>
              </p:cNvPicPr>
              <p:nvPr/>
            </p:nvPicPr>
            <p:blipFill>
              <a:blip r:embed="rId4">
                <a:duotone>
                  <a:prstClr val="black"/>
                  <a:srgbClr val="FFFEDF">
                    <a:tint val="45000"/>
                    <a:satMod val="400000"/>
                  </a:srgbClr>
                </a:duotone>
                <a:extLst>
                  <a:ext uri="{BEBA8EAE-BF5A-486C-A8C5-ECC9F3942E4B}">
                    <a14:imgProps xmlns:a14="http://schemas.microsoft.com/office/drawing/2010/main">
                      <a14:imgLayer r:embed="rId5">
                        <a14:imgEffect>
                          <a14:backgroundRemoval t="3125" b="100000" l="0" r="100000">
                            <a14:foregroundMark x1="14667" y1="75446" x2="14667" y2="75446"/>
                            <a14:foregroundMark x1="9667" y1="59821" x2="9667" y2="59821"/>
                            <a14:foregroundMark x1="13000" y1="51786" x2="13000" y2="51786"/>
                            <a14:foregroundMark x1="11333" y1="55357" x2="11333" y2="55357"/>
                            <a14:foregroundMark x1="21000" y1="45982" x2="16000" y2="55357"/>
                            <a14:foregroundMark x1="15667" y1="56696" x2="23000" y2="73661"/>
                            <a14:foregroundMark x1="13000" y1="36161" x2="13000" y2="36161"/>
                            <a14:foregroundMark x1="81667" y1="11161" x2="81667" y2="11161"/>
                            <a14:foregroundMark x1="24667" y1="41071" x2="24667" y2="41071"/>
                            <a14:foregroundMark x1="61667" y1="44643" x2="63000" y2="57143"/>
                            <a14:foregroundMark x1="24333" y1="44643" x2="17667" y2="58929"/>
                            <a14:foregroundMark x1="13000" y1="45982" x2="8333" y2="55357"/>
                            <a14:foregroundMark x1="24333" y1="74107" x2="24000" y2="76339"/>
                            <a14:foregroundMark x1="22333" y1="76339" x2="22333" y2="76339"/>
                            <a14:foregroundMark x1="19000" y1="88839" x2="19000" y2="88839"/>
                            <a14:foregroundMark x1="92333" y1="27232" x2="92333" y2="27232"/>
                            <a14:foregroundMark x1="88333" y1="34375" x2="95667" y2="35268"/>
                            <a14:foregroundMark x1="80333" y1="19196" x2="77333" y2="20982"/>
                            <a14:foregroundMark x1="74333" y1="26339" x2="67000" y2="31696"/>
                            <a14:backgroundMark x1="75333" y1="18304" x2="75333" y2="18304"/>
                          </a14:backgroundRemoval>
                        </a14:imgEffect>
                        <a14:imgEffect>
                          <a14:saturation sat="33000"/>
                        </a14:imgEffect>
                      </a14:imgLayer>
                    </a14:imgProps>
                  </a:ext>
                </a:extLst>
              </a:blip>
              <a:stretch>
                <a:fillRect/>
              </a:stretch>
            </p:blipFill>
            <p:spPr>
              <a:xfrm flipH="1">
                <a:off x="1216479" y="5486400"/>
                <a:ext cx="3878036" cy="2895600"/>
              </a:xfrm>
              <a:prstGeom prst="rect">
                <a:avLst/>
              </a:prstGeom>
            </p:spPr>
          </p:pic>
          <p:sp>
            <p:nvSpPr>
              <p:cNvPr id="27" name="Rectangle 26"/>
              <p:cNvSpPr/>
              <p:nvPr/>
            </p:nvSpPr>
            <p:spPr>
              <a:xfrm>
                <a:off x="2147207" y="6184447"/>
                <a:ext cx="77560" cy="620485"/>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Rectangle 27"/>
              <p:cNvSpPr/>
              <p:nvPr/>
            </p:nvSpPr>
            <p:spPr>
              <a:xfrm>
                <a:off x="2224769" y="6417128"/>
                <a:ext cx="77560" cy="620485"/>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Rectangle 28"/>
              <p:cNvSpPr/>
              <p:nvPr/>
            </p:nvSpPr>
            <p:spPr>
              <a:xfrm>
                <a:off x="3931104" y="6184447"/>
                <a:ext cx="155122" cy="310243"/>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p:cNvSpPr/>
              <p:nvPr/>
            </p:nvSpPr>
            <p:spPr>
              <a:xfrm>
                <a:off x="2845254" y="7580540"/>
                <a:ext cx="232682" cy="155122"/>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p:cNvSpPr/>
              <p:nvPr/>
            </p:nvSpPr>
            <p:spPr>
              <a:xfrm>
                <a:off x="4318908" y="7502978"/>
                <a:ext cx="155122" cy="155122"/>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6" name="TextBox 35"/>
            <p:cNvSpPr txBox="1"/>
            <p:nvPr/>
          </p:nvSpPr>
          <p:spPr>
            <a:xfrm flipH="1">
              <a:off x="10475404" y="6781800"/>
              <a:ext cx="723275" cy="477054"/>
            </a:xfrm>
            <a:prstGeom prst="rect">
              <a:avLst/>
            </a:prstGeom>
            <a:noFill/>
          </p:spPr>
          <p:txBody>
            <a:bodyPr wrap="none" rtlCol="0">
              <a:spAutoFit/>
            </a:bodyPr>
            <a:lstStyle/>
            <a:p>
              <a:r>
                <a:rPr lang="en-US" dirty="0" smtClean="0">
                  <a:solidFill>
                    <a:schemeClr val="bg1"/>
                  </a:solidFill>
                </a:rPr>
                <a:t>cow</a:t>
              </a:r>
              <a:endParaRPr lang="en-US" dirty="0">
                <a:solidFill>
                  <a:schemeClr val="bg1"/>
                </a:solidFill>
              </a:endParaRPr>
            </a:p>
          </p:txBody>
        </p:sp>
        <p:sp>
          <p:nvSpPr>
            <p:cNvPr id="3" name="TextBox 2"/>
            <p:cNvSpPr txBox="1"/>
            <p:nvPr/>
          </p:nvSpPr>
          <p:spPr>
            <a:xfrm>
              <a:off x="4114800" y="1600200"/>
              <a:ext cx="314659" cy="400110"/>
            </a:xfrm>
            <a:prstGeom prst="rect">
              <a:avLst/>
            </a:prstGeom>
            <a:noFill/>
          </p:spPr>
          <p:txBody>
            <a:bodyPr wrap="none" rtlCol="0">
              <a:spAutoFit/>
            </a:bodyPr>
            <a:lstStyle/>
            <a:p>
              <a:r>
                <a:rPr lang="en-US" sz="2000" dirty="0" smtClean="0">
                  <a:solidFill>
                    <a:srgbClr val="FF0000"/>
                  </a:solidFill>
                </a:rPr>
                <a:t>1</a:t>
              </a:r>
              <a:endParaRPr lang="en-US" sz="2000" dirty="0">
                <a:solidFill>
                  <a:srgbClr val="FF0000"/>
                </a:solidFill>
              </a:endParaRPr>
            </a:p>
          </p:txBody>
        </p:sp>
        <p:sp>
          <p:nvSpPr>
            <p:cNvPr id="15" name="TextBox 14"/>
            <p:cNvSpPr txBox="1"/>
            <p:nvPr/>
          </p:nvSpPr>
          <p:spPr>
            <a:xfrm>
              <a:off x="4114800" y="1828800"/>
              <a:ext cx="314659" cy="400110"/>
            </a:xfrm>
            <a:prstGeom prst="rect">
              <a:avLst/>
            </a:prstGeom>
            <a:noFill/>
          </p:spPr>
          <p:txBody>
            <a:bodyPr wrap="none" rtlCol="0">
              <a:spAutoFit/>
            </a:bodyPr>
            <a:lstStyle/>
            <a:p>
              <a:r>
                <a:rPr lang="en-US" sz="2000" dirty="0" smtClean="0">
                  <a:solidFill>
                    <a:srgbClr val="FF0000"/>
                  </a:solidFill>
                </a:rPr>
                <a:t>2</a:t>
              </a:r>
              <a:endParaRPr lang="en-US" sz="2000" dirty="0">
                <a:solidFill>
                  <a:srgbClr val="FF0000"/>
                </a:solidFill>
              </a:endParaRPr>
            </a:p>
          </p:txBody>
        </p:sp>
        <p:sp>
          <p:nvSpPr>
            <p:cNvPr id="16" name="TextBox 15"/>
            <p:cNvSpPr txBox="1"/>
            <p:nvPr/>
          </p:nvSpPr>
          <p:spPr>
            <a:xfrm>
              <a:off x="4114800" y="2209800"/>
              <a:ext cx="314659" cy="400110"/>
            </a:xfrm>
            <a:prstGeom prst="rect">
              <a:avLst/>
            </a:prstGeom>
            <a:noFill/>
          </p:spPr>
          <p:txBody>
            <a:bodyPr wrap="none" rtlCol="0">
              <a:spAutoFit/>
            </a:bodyPr>
            <a:lstStyle/>
            <a:p>
              <a:r>
                <a:rPr lang="en-US" sz="2000" dirty="0" smtClean="0">
                  <a:solidFill>
                    <a:srgbClr val="FF0000"/>
                  </a:solidFill>
                </a:rPr>
                <a:t>3</a:t>
              </a:r>
              <a:endParaRPr lang="en-US" sz="2000" dirty="0">
                <a:solidFill>
                  <a:srgbClr val="FF0000"/>
                </a:solidFill>
              </a:endParaRPr>
            </a:p>
          </p:txBody>
        </p:sp>
        <p:sp>
          <p:nvSpPr>
            <p:cNvPr id="17" name="TextBox 16"/>
            <p:cNvSpPr txBox="1"/>
            <p:nvPr/>
          </p:nvSpPr>
          <p:spPr>
            <a:xfrm>
              <a:off x="4114800" y="2514600"/>
              <a:ext cx="314659" cy="400110"/>
            </a:xfrm>
            <a:prstGeom prst="rect">
              <a:avLst/>
            </a:prstGeom>
            <a:noFill/>
          </p:spPr>
          <p:txBody>
            <a:bodyPr wrap="none" rtlCol="0">
              <a:spAutoFit/>
            </a:bodyPr>
            <a:lstStyle/>
            <a:p>
              <a:r>
                <a:rPr lang="en-US" sz="2000" dirty="0" smtClean="0">
                  <a:solidFill>
                    <a:srgbClr val="FF0000"/>
                  </a:solidFill>
                </a:rPr>
                <a:t>4</a:t>
              </a:r>
              <a:endParaRPr lang="en-US" sz="2000" dirty="0">
                <a:solidFill>
                  <a:srgbClr val="FF0000"/>
                </a:solidFill>
              </a:endParaRPr>
            </a:p>
          </p:txBody>
        </p:sp>
        <p:sp>
          <p:nvSpPr>
            <p:cNvPr id="18" name="TextBox 17"/>
            <p:cNvSpPr txBox="1"/>
            <p:nvPr/>
          </p:nvSpPr>
          <p:spPr>
            <a:xfrm>
              <a:off x="4114800" y="2895600"/>
              <a:ext cx="314659" cy="400110"/>
            </a:xfrm>
            <a:prstGeom prst="rect">
              <a:avLst/>
            </a:prstGeom>
            <a:noFill/>
          </p:spPr>
          <p:txBody>
            <a:bodyPr wrap="none" rtlCol="0">
              <a:spAutoFit/>
            </a:bodyPr>
            <a:lstStyle/>
            <a:p>
              <a:r>
                <a:rPr lang="en-US" sz="2000" dirty="0">
                  <a:solidFill>
                    <a:srgbClr val="FF0000"/>
                  </a:solidFill>
                </a:rPr>
                <a:t>5</a:t>
              </a:r>
            </a:p>
          </p:txBody>
        </p:sp>
        <p:sp>
          <p:nvSpPr>
            <p:cNvPr id="19" name="TextBox 18"/>
            <p:cNvSpPr txBox="1"/>
            <p:nvPr/>
          </p:nvSpPr>
          <p:spPr>
            <a:xfrm>
              <a:off x="4038600" y="3352800"/>
              <a:ext cx="314659" cy="400110"/>
            </a:xfrm>
            <a:prstGeom prst="rect">
              <a:avLst/>
            </a:prstGeom>
            <a:noFill/>
          </p:spPr>
          <p:txBody>
            <a:bodyPr wrap="none" rtlCol="0">
              <a:spAutoFit/>
            </a:bodyPr>
            <a:lstStyle/>
            <a:p>
              <a:r>
                <a:rPr lang="en-US" sz="2000" dirty="0" smtClean="0">
                  <a:solidFill>
                    <a:srgbClr val="FF0000"/>
                  </a:solidFill>
                </a:rPr>
                <a:t>6</a:t>
              </a:r>
              <a:endParaRPr lang="en-US" sz="2000" dirty="0">
                <a:solidFill>
                  <a:srgbClr val="FF0000"/>
                </a:solidFill>
              </a:endParaRPr>
            </a:p>
          </p:txBody>
        </p:sp>
        <p:sp>
          <p:nvSpPr>
            <p:cNvPr id="20" name="TextBox 19"/>
            <p:cNvSpPr txBox="1"/>
            <p:nvPr/>
          </p:nvSpPr>
          <p:spPr>
            <a:xfrm>
              <a:off x="3810000" y="3733800"/>
              <a:ext cx="314659" cy="400110"/>
            </a:xfrm>
            <a:prstGeom prst="rect">
              <a:avLst/>
            </a:prstGeom>
            <a:noFill/>
          </p:spPr>
          <p:txBody>
            <a:bodyPr wrap="none" rtlCol="0">
              <a:spAutoFit/>
            </a:bodyPr>
            <a:lstStyle/>
            <a:p>
              <a:r>
                <a:rPr lang="en-US" sz="2000" dirty="0">
                  <a:solidFill>
                    <a:srgbClr val="FF0000"/>
                  </a:solidFill>
                </a:rPr>
                <a:t>7</a:t>
              </a:r>
            </a:p>
          </p:txBody>
        </p:sp>
        <p:sp>
          <p:nvSpPr>
            <p:cNvPr id="21" name="TextBox 20"/>
            <p:cNvSpPr txBox="1"/>
            <p:nvPr/>
          </p:nvSpPr>
          <p:spPr>
            <a:xfrm>
              <a:off x="6477000" y="5029200"/>
              <a:ext cx="243163" cy="230832"/>
            </a:xfrm>
            <a:prstGeom prst="rect">
              <a:avLst/>
            </a:prstGeom>
            <a:noFill/>
          </p:spPr>
          <p:txBody>
            <a:bodyPr wrap="none" rtlCol="0">
              <a:spAutoFit/>
            </a:bodyPr>
            <a:lstStyle/>
            <a:p>
              <a:r>
                <a:rPr lang="en-US" sz="900" dirty="0" smtClean="0">
                  <a:solidFill>
                    <a:srgbClr val="FF0000"/>
                  </a:solidFill>
                </a:rPr>
                <a:t>1</a:t>
              </a:r>
              <a:endParaRPr lang="en-US" sz="900" dirty="0">
                <a:solidFill>
                  <a:srgbClr val="FF0000"/>
                </a:solidFill>
              </a:endParaRPr>
            </a:p>
          </p:txBody>
        </p:sp>
        <p:sp>
          <p:nvSpPr>
            <p:cNvPr id="25" name="TextBox 24"/>
            <p:cNvSpPr txBox="1"/>
            <p:nvPr/>
          </p:nvSpPr>
          <p:spPr>
            <a:xfrm>
              <a:off x="6380614" y="5105400"/>
              <a:ext cx="248786" cy="230832"/>
            </a:xfrm>
            <a:prstGeom prst="rect">
              <a:avLst/>
            </a:prstGeom>
            <a:noFill/>
          </p:spPr>
          <p:txBody>
            <a:bodyPr wrap="none" rtlCol="0">
              <a:spAutoFit/>
            </a:bodyPr>
            <a:lstStyle/>
            <a:p>
              <a:r>
                <a:rPr lang="en-US" sz="900" dirty="0" smtClean="0">
                  <a:solidFill>
                    <a:srgbClr val="FF0000"/>
                  </a:solidFill>
                </a:rPr>
                <a:t>2</a:t>
              </a:r>
              <a:endParaRPr lang="en-US" sz="900" dirty="0">
                <a:solidFill>
                  <a:srgbClr val="FF0000"/>
                </a:solidFill>
              </a:endParaRPr>
            </a:p>
          </p:txBody>
        </p:sp>
        <p:sp>
          <p:nvSpPr>
            <p:cNvPr id="30" name="TextBox 29"/>
            <p:cNvSpPr txBox="1"/>
            <p:nvPr/>
          </p:nvSpPr>
          <p:spPr>
            <a:xfrm>
              <a:off x="6310037" y="5257800"/>
              <a:ext cx="243163" cy="230832"/>
            </a:xfrm>
            <a:prstGeom prst="rect">
              <a:avLst/>
            </a:prstGeom>
            <a:noFill/>
          </p:spPr>
          <p:txBody>
            <a:bodyPr wrap="none" rtlCol="0">
              <a:spAutoFit/>
            </a:bodyPr>
            <a:lstStyle/>
            <a:p>
              <a:r>
                <a:rPr lang="en-US" sz="900" dirty="0" smtClean="0">
                  <a:solidFill>
                    <a:srgbClr val="FF0000"/>
                  </a:solidFill>
                </a:rPr>
                <a:t>3</a:t>
              </a:r>
              <a:endParaRPr lang="en-US" sz="900" dirty="0">
                <a:solidFill>
                  <a:srgbClr val="FF0000"/>
                </a:solidFill>
              </a:endParaRPr>
            </a:p>
          </p:txBody>
        </p:sp>
        <p:sp>
          <p:nvSpPr>
            <p:cNvPr id="33" name="TextBox 32"/>
            <p:cNvSpPr txBox="1"/>
            <p:nvPr/>
          </p:nvSpPr>
          <p:spPr>
            <a:xfrm>
              <a:off x="6248400" y="5334000"/>
              <a:ext cx="248786" cy="230832"/>
            </a:xfrm>
            <a:prstGeom prst="rect">
              <a:avLst/>
            </a:prstGeom>
            <a:noFill/>
          </p:spPr>
          <p:txBody>
            <a:bodyPr wrap="none" rtlCol="0">
              <a:spAutoFit/>
            </a:bodyPr>
            <a:lstStyle/>
            <a:p>
              <a:r>
                <a:rPr lang="en-US" sz="900" dirty="0" smtClean="0">
                  <a:solidFill>
                    <a:srgbClr val="FF0000"/>
                  </a:solidFill>
                </a:rPr>
                <a:t>4</a:t>
              </a:r>
              <a:endParaRPr lang="en-US" sz="900" dirty="0">
                <a:solidFill>
                  <a:srgbClr val="FF0000"/>
                </a:solidFill>
              </a:endParaRPr>
            </a:p>
          </p:txBody>
        </p:sp>
        <p:sp>
          <p:nvSpPr>
            <p:cNvPr id="34" name="TextBox 33"/>
            <p:cNvSpPr txBox="1"/>
            <p:nvPr/>
          </p:nvSpPr>
          <p:spPr>
            <a:xfrm>
              <a:off x="6172200" y="5407968"/>
              <a:ext cx="243163" cy="230832"/>
            </a:xfrm>
            <a:prstGeom prst="rect">
              <a:avLst/>
            </a:prstGeom>
            <a:noFill/>
          </p:spPr>
          <p:txBody>
            <a:bodyPr wrap="none" rtlCol="0">
              <a:spAutoFit/>
            </a:bodyPr>
            <a:lstStyle/>
            <a:p>
              <a:r>
                <a:rPr lang="en-US" sz="900" dirty="0">
                  <a:solidFill>
                    <a:srgbClr val="FF0000"/>
                  </a:solidFill>
                </a:rPr>
                <a:t>5</a:t>
              </a:r>
            </a:p>
          </p:txBody>
        </p:sp>
        <p:sp>
          <p:nvSpPr>
            <p:cNvPr id="37" name="TextBox 36"/>
            <p:cNvSpPr txBox="1"/>
            <p:nvPr/>
          </p:nvSpPr>
          <p:spPr>
            <a:xfrm>
              <a:off x="6096000" y="5484168"/>
              <a:ext cx="243163" cy="230832"/>
            </a:xfrm>
            <a:prstGeom prst="rect">
              <a:avLst/>
            </a:prstGeom>
            <a:noFill/>
          </p:spPr>
          <p:txBody>
            <a:bodyPr wrap="none" rtlCol="0">
              <a:spAutoFit/>
            </a:bodyPr>
            <a:lstStyle/>
            <a:p>
              <a:r>
                <a:rPr lang="en-US" sz="900" dirty="0" smtClean="0">
                  <a:solidFill>
                    <a:srgbClr val="FF0000"/>
                  </a:solidFill>
                </a:rPr>
                <a:t>6</a:t>
              </a:r>
              <a:endParaRPr lang="en-US" sz="900" dirty="0">
                <a:solidFill>
                  <a:srgbClr val="FF0000"/>
                </a:solidFill>
              </a:endParaRPr>
            </a:p>
          </p:txBody>
        </p:sp>
        <p:sp>
          <p:nvSpPr>
            <p:cNvPr id="38" name="TextBox 37"/>
            <p:cNvSpPr txBox="1"/>
            <p:nvPr/>
          </p:nvSpPr>
          <p:spPr>
            <a:xfrm>
              <a:off x="6005237" y="5486400"/>
              <a:ext cx="243163" cy="230832"/>
            </a:xfrm>
            <a:prstGeom prst="rect">
              <a:avLst/>
            </a:prstGeom>
            <a:noFill/>
          </p:spPr>
          <p:txBody>
            <a:bodyPr wrap="none" rtlCol="0">
              <a:spAutoFit/>
            </a:bodyPr>
            <a:lstStyle/>
            <a:p>
              <a:r>
                <a:rPr lang="en-US" sz="900" dirty="0">
                  <a:solidFill>
                    <a:srgbClr val="FF0000"/>
                  </a:solidFill>
                </a:rPr>
                <a:t>7</a:t>
              </a:r>
            </a:p>
          </p:txBody>
        </p:sp>
        <p:sp>
          <p:nvSpPr>
            <p:cNvPr id="46" name="TextBox 45"/>
            <p:cNvSpPr txBox="1"/>
            <p:nvPr/>
          </p:nvSpPr>
          <p:spPr>
            <a:xfrm>
              <a:off x="10668000" y="5715000"/>
              <a:ext cx="243163" cy="230832"/>
            </a:xfrm>
            <a:prstGeom prst="rect">
              <a:avLst/>
            </a:prstGeom>
            <a:noFill/>
          </p:spPr>
          <p:txBody>
            <a:bodyPr wrap="none" rtlCol="0">
              <a:spAutoFit/>
            </a:bodyPr>
            <a:lstStyle/>
            <a:p>
              <a:r>
                <a:rPr lang="en-US" sz="900" dirty="0" smtClean="0">
                  <a:solidFill>
                    <a:srgbClr val="FF0000"/>
                  </a:solidFill>
                </a:rPr>
                <a:t>1</a:t>
              </a:r>
              <a:endParaRPr lang="en-US" sz="900" dirty="0">
                <a:solidFill>
                  <a:srgbClr val="FF0000"/>
                </a:solidFill>
              </a:endParaRPr>
            </a:p>
          </p:txBody>
        </p:sp>
        <p:sp>
          <p:nvSpPr>
            <p:cNvPr id="47" name="TextBox 46"/>
            <p:cNvSpPr txBox="1"/>
            <p:nvPr/>
          </p:nvSpPr>
          <p:spPr>
            <a:xfrm>
              <a:off x="10591800" y="5788968"/>
              <a:ext cx="248786" cy="230832"/>
            </a:xfrm>
            <a:prstGeom prst="rect">
              <a:avLst/>
            </a:prstGeom>
            <a:noFill/>
          </p:spPr>
          <p:txBody>
            <a:bodyPr wrap="none" rtlCol="0">
              <a:spAutoFit/>
            </a:bodyPr>
            <a:lstStyle/>
            <a:p>
              <a:r>
                <a:rPr lang="en-US" sz="900" dirty="0" smtClean="0">
                  <a:solidFill>
                    <a:srgbClr val="FF0000"/>
                  </a:solidFill>
                </a:rPr>
                <a:t>2</a:t>
              </a:r>
              <a:endParaRPr lang="en-US" sz="900" dirty="0">
                <a:solidFill>
                  <a:srgbClr val="FF0000"/>
                </a:solidFill>
              </a:endParaRPr>
            </a:p>
          </p:txBody>
        </p:sp>
        <p:sp>
          <p:nvSpPr>
            <p:cNvPr id="48" name="TextBox 47"/>
            <p:cNvSpPr txBox="1"/>
            <p:nvPr/>
          </p:nvSpPr>
          <p:spPr>
            <a:xfrm>
              <a:off x="10501037" y="5788968"/>
              <a:ext cx="243163" cy="230832"/>
            </a:xfrm>
            <a:prstGeom prst="rect">
              <a:avLst/>
            </a:prstGeom>
            <a:noFill/>
          </p:spPr>
          <p:txBody>
            <a:bodyPr wrap="none" rtlCol="0">
              <a:spAutoFit/>
            </a:bodyPr>
            <a:lstStyle/>
            <a:p>
              <a:r>
                <a:rPr lang="en-US" sz="900" dirty="0" smtClean="0">
                  <a:solidFill>
                    <a:srgbClr val="FF0000"/>
                  </a:solidFill>
                </a:rPr>
                <a:t>3</a:t>
              </a:r>
              <a:endParaRPr lang="en-US" sz="900" dirty="0">
                <a:solidFill>
                  <a:srgbClr val="FF0000"/>
                </a:solidFill>
              </a:endParaRPr>
            </a:p>
          </p:txBody>
        </p:sp>
        <p:sp>
          <p:nvSpPr>
            <p:cNvPr id="49" name="TextBox 48"/>
            <p:cNvSpPr txBox="1"/>
            <p:nvPr/>
          </p:nvSpPr>
          <p:spPr>
            <a:xfrm>
              <a:off x="10439400" y="5867400"/>
              <a:ext cx="248786" cy="230832"/>
            </a:xfrm>
            <a:prstGeom prst="rect">
              <a:avLst/>
            </a:prstGeom>
            <a:noFill/>
          </p:spPr>
          <p:txBody>
            <a:bodyPr wrap="none" rtlCol="0">
              <a:spAutoFit/>
            </a:bodyPr>
            <a:lstStyle/>
            <a:p>
              <a:r>
                <a:rPr lang="en-US" sz="900" dirty="0" smtClean="0">
                  <a:solidFill>
                    <a:srgbClr val="FF0000"/>
                  </a:solidFill>
                </a:rPr>
                <a:t>4</a:t>
              </a:r>
              <a:endParaRPr lang="en-US" sz="900" dirty="0">
                <a:solidFill>
                  <a:srgbClr val="FF0000"/>
                </a:solidFill>
              </a:endParaRPr>
            </a:p>
          </p:txBody>
        </p:sp>
        <p:sp>
          <p:nvSpPr>
            <p:cNvPr id="50" name="TextBox 49"/>
            <p:cNvSpPr txBox="1"/>
            <p:nvPr/>
          </p:nvSpPr>
          <p:spPr>
            <a:xfrm>
              <a:off x="10363200" y="5941368"/>
              <a:ext cx="243163" cy="230832"/>
            </a:xfrm>
            <a:prstGeom prst="rect">
              <a:avLst/>
            </a:prstGeom>
            <a:noFill/>
          </p:spPr>
          <p:txBody>
            <a:bodyPr wrap="none" rtlCol="0">
              <a:spAutoFit/>
            </a:bodyPr>
            <a:lstStyle/>
            <a:p>
              <a:r>
                <a:rPr lang="en-US" sz="900" dirty="0">
                  <a:solidFill>
                    <a:srgbClr val="FF0000"/>
                  </a:solidFill>
                </a:rPr>
                <a:t>5</a:t>
              </a:r>
            </a:p>
          </p:txBody>
        </p:sp>
        <p:sp>
          <p:nvSpPr>
            <p:cNvPr id="51" name="TextBox 50"/>
            <p:cNvSpPr txBox="1"/>
            <p:nvPr/>
          </p:nvSpPr>
          <p:spPr>
            <a:xfrm>
              <a:off x="10287000" y="5943600"/>
              <a:ext cx="243163" cy="230832"/>
            </a:xfrm>
            <a:prstGeom prst="rect">
              <a:avLst/>
            </a:prstGeom>
            <a:noFill/>
          </p:spPr>
          <p:txBody>
            <a:bodyPr wrap="none" rtlCol="0">
              <a:spAutoFit/>
            </a:bodyPr>
            <a:lstStyle/>
            <a:p>
              <a:r>
                <a:rPr lang="en-US" sz="900" dirty="0" smtClean="0">
                  <a:solidFill>
                    <a:srgbClr val="FF0000"/>
                  </a:solidFill>
                </a:rPr>
                <a:t>6</a:t>
              </a:r>
              <a:endParaRPr lang="en-US" sz="900" dirty="0">
                <a:solidFill>
                  <a:srgbClr val="FF0000"/>
                </a:solidFill>
              </a:endParaRPr>
            </a:p>
          </p:txBody>
        </p:sp>
        <p:sp>
          <p:nvSpPr>
            <p:cNvPr id="52" name="TextBox 51"/>
            <p:cNvSpPr txBox="1"/>
            <p:nvPr/>
          </p:nvSpPr>
          <p:spPr>
            <a:xfrm>
              <a:off x="10196237" y="5943600"/>
              <a:ext cx="243163" cy="230832"/>
            </a:xfrm>
            <a:prstGeom prst="rect">
              <a:avLst/>
            </a:prstGeom>
            <a:noFill/>
          </p:spPr>
          <p:txBody>
            <a:bodyPr wrap="none" rtlCol="0">
              <a:spAutoFit/>
            </a:bodyPr>
            <a:lstStyle/>
            <a:p>
              <a:r>
                <a:rPr lang="en-US" sz="900" dirty="0">
                  <a:solidFill>
                    <a:srgbClr val="FF0000"/>
                  </a:solidFill>
                </a:rPr>
                <a:t>7</a:t>
              </a:r>
            </a:p>
          </p:txBody>
        </p:sp>
      </p:grpSp>
      <p:sp>
        <p:nvSpPr>
          <p:cNvPr id="6" name="TextBox 5"/>
          <p:cNvSpPr txBox="1"/>
          <p:nvPr/>
        </p:nvSpPr>
        <p:spPr>
          <a:xfrm>
            <a:off x="0" y="609600"/>
            <a:ext cx="12801600" cy="1200329"/>
          </a:xfrm>
          <a:prstGeom prst="rect">
            <a:avLst/>
          </a:prstGeom>
          <a:noFill/>
        </p:spPr>
        <p:txBody>
          <a:bodyPr wrap="square" rtlCol="0">
            <a:spAutoFit/>
          </a:bodyPr>
          <a:lstStyle/>
          <a:p>
            <a:r>
              <a:rPr lang="en-US" sz="3600" dirty="0" smtClean="0">
                <a:solidFill>
                  <a:srgbClr val="FFFFFF"/>
                </a:solidFill>
              </a:rPr>
              <a:t>Answer 2: Mammals are restricted to 7 cervical vertebrae</a:t>
            </a:r>
          </a:p>
          <a:p>
            <a:r>
              <a:rPr lang="en-US" sz="3600" dirty="0">
                <a:solidFill>
                  <a:srgbClr val="FFFFFF"/>
                </a:solidFill>
              </a:rPr>
              <a:t> </a:t>
            </a:r>
            <a:r>
              <a:rPr lang="en-US" sz="3600" dirty="0" smtClean="0">
                <a:solidFill>
                  <a:srgbClr val="FFFFFF"/>
                </a:solidFill>
              </a:rPr>
              <a:t>                  Make longer cervical vertebrae</a:t>
            </a:r>
            <a:endParaRPr lang="en-US" sz="3600" dirty="0">
              <a:solidFill>
                <a:srgbClr val="FFFFFF"/>
              </a:solidFill>
            </a:endParaRPr>
          </a:p>
        </p:txBody>
      </p:sp>
    </p:spTree>
    <p:extLst>
      <p:ext uri="{BB962C8B-B14F-4D97-AF65-F5344CB8AC3E}">
        <p14:creationId xmlns:p14="http://schemas.microsoft.com/office/powerpoint/2010/main" val="1416276773"/>
      </p:ext>
    </p:extLst>
  </p:cSld>
  <p:clrMapOvr>
    <a:masterClrMapping/>
  </p:clrMapOvr>
  <p:transition spd="slow" advClick="0" advTm="4000">
    <p:fade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7" name="Picture 26"/>
          <p:cNvPicPr>
            <a:picLocks noChangeAspect="1"/>
          </p:cNvPicPr>
          <p:nvPr/>
        </p:nvPicPr>
        <p:blipFill rotWithShape="1">
          <a:blip r:embed="rId2">
            <a:duotone>
              <a:prstClr val="black"/>
              <a:srgbClr val="FFFFDB">
                <a:tint val="45000"/>
                <a:satMod val="400000"/>
              </a:srgbClr>
            </a:duotone>
            <a:extLst>
              <a:ext uri="{BEBA8EAE-BF5A-486C-A8C5-ECC9F3942E4B}">
                <a14:imgProps xmlns:a14="http://schemas.microsoft.com/office/drawing/2010/main">
                  <a14:imgLayer r:embed="rId3">
                    <a14:imgEffect>
                      <a14:colorTemperature colorTemp="8348"/>
                    </a14:imgEffect>
                    <a14:imgEffect>
                      <a14:saturation sat="0"/>
                    </a14:imgEffect>
                    <a14:imgEffect>
                      <a14:brightnessContrast bright="20000" contrast="-5000"/>
                    </a14:imgEffect>
                  </a14:imgLayer>
                </a14:imgProps>
              </a:ext>
            </a:extLst>
          </a:blip>
          <a:srcRect t="52268" r="41333"/>
          <a:stretch/>
        </p:blipFill>
        <p:spPr>
          <a:xfrm>
            <a:off x="7924800" y="5350933"/>
            <a:ext cx="3725333" cy="3564467"/>
          </a:xfrm>
          <a:prstGeom prst="rect">
            <a:avLst/>
          </a:prstGeom>
        </p:spPr>
      </p:pic>
      <p:grpSp>
        <p:nvGrpSpPr>
          <p:cNvPr id="26" name="Group 25"/>
          <p:cNvGrpSpPr/>
          <p:nvPr/>
        </p:nvGrpSpPr>
        <p:grpSpPr>
          <a:xfrm>
            <a:off x="1216479" y="1600200"/>
            <a:ext cx="4018642" cy="7467600"/>
            <a:chOff x="1216479" y="1600200"/>
            <a:chExt cx="4018642" cy="7467600"/>
          </a:xfrm>
        </p:grpSpPr>
        <p:grpSp>
          <p:nvGrpSpPr>
            <p:cNvPr id="22" name="Group 21"/>
            <p:cNvGrpSpPr/>
            <p:nvPr/>
          </p:nvGrpSpPr>
          <p:grpSpPr>
            <a:xfrm flipH="1">
              <a:off x="1216479" y="1600200"/>
              <a:ext cx="4018642" cy="7467600"/>
              <a:chOff x="1391558" y="1600200"/>
              <a:chExt cx="4018642" cy="7467600"/>
            </a:xfrm>
          </p:grpSpPr>
          <p:pic>
            <p:nvPicPr>
              <p:cNvPr id="23" name="Picture 22"/>
              <p:cNvPicPr>
                <a:picLocks noChangeAspect="1"/>
              </p:cNvPicPr>
              <p:nvPr/>
            </p:nvPicPr>
            <p:blipFill rotWithShape="1">
              <a:blip r:embed="rId2">
                <a:duotone>
                  <a:prstClr val="black"/>
                  <a:srgbClr val="FFFFDB">
                    <a:tint val="45000"/>
                    <a:satMod val="400000"/>
                  </a:srgbClr>
                </a:duotone>
                <a:extLst>
                  <a:ext uri="{BEBA8EAE-BF5A-486C-A8C5-ECC9F3942E4B}">
                    <a14:imgProps xmlns:a14="http://schemas.microsoft.com/office/drawing/2010/main">
                      <a14:imgLayer r:embed="rId3">
                        <a14:imgEffect>
                          <a14:colorTemperature colorTemp="8348"/>
                        </a14:imgEffect>
                        <a14:imgEffect>
                          <a14:saturation sat="0"/>
                        </a14:imgEffect>
                        <a14:imgEffect>
                          <a14:brightnessContrast bright="20000" contrast="-5000"/>
                        </a14:imgEffect>
                      </a14:imgLayer>
                    </a14:imgProps>
                  </a:ext>
                </a:extLst>
              </a:blip>
              <a:srcRect l="39157"/>
              <a:stretch/>
            </p:blipFill>
            <p:spPr>
              <a:xfrm flipH="1">
                <a:off x="1391558" y="1600200"/>
                <a:ext cx="3863521" cy="7467600"/>
              </a:xfrm>
              <a:prstGeom prst="rect">
                <a:avLst/>
              </a:prstGeom>
            </p:spPr>
          </p:pic>
          <p:sp>
            <p:nvSpPr>
              <p:cNvPr id="24" name="Rectangle 23"/>
              <p:cNvSpPr/>
              <p:nvPr/>
            </p:nvSpPr>
            <p:spPr>
              <a:xfrm>
                <a:off x="4038600" y="5334000"/>
                <a:ext cx="1371600" cy="29718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5" name="Rectangle 24"/>
            <p:cNvSpPr/>
            <p:nvPr/>
          </p:nvSpPr>
          <p:spPr>
            <a:xfrm>
              <a:off x="1219200" y="8229600"/>
              <a:ext cx="1143000" cy="4572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TextBox 1"/>
          <p:cNvSpPr txBox="1"/>
          <p:nvPr/>
        </p:nvSpPr>
        <p:spPr>
          <a:xfrm>
            <a:off x="1143000" y="228600"/>
            <a:ext cx="3387566" cy="954107"/>
          </a:xfrm>
          <a:prstGeom prst="rect">
            <a:avLst/>
          </a:prstGeom>
          <a:noFill/>
        </p:spPr>
        <p:txBody>
          <a:bodyPr wrap="none" rtlCol="0">
            <a:spAutoFit/>
          </a:bodyPr>
          <a:lstStyle/>
          <a:p>
            <a:r>
              <a:rPr lang="en-US" sz="2800" dirty="0" smtClean="0">
                <a:solidFill>
                  <a:schemeClr val="bg1"/>
                </a:solidFill>
              </a:rPr>
              <a:t>Special characteristics </a:t>
            </a:r>
          </a:p>
          <a:p>
            <a:r>
              <a:rPr lang="en-US" sz="2800" dirty="0" smtClean="0">
                <a:solidFill>
                  <a:schemeClr val="bg1"/>
                </a:solidFill>
              </a:rPr>
              <a:t>of giraffe anatomy</a:t>
            </a:r>
          </a:p>
        </p:txBody>
      </p:sp>
      <p:sp>
        <p:nvSpPr>
          <p:cNvPr id="5" name="TextBox 4"/>
          <p:cNvSpPr txBox="1"/>
          <p:nvPr/>
        </p:nvSpPr>
        <p:spPr>
          <a:xfrm>
            <a:off x="2653152" y="2819400"/>
            <a:ext cx="2223648" cy="523220"/>
          </a:xfrm>
          <a:prstGeom prst="rect">
            <a:avLst/>
          </a:prstGeom>
          <a:noFill/>
        </p:spPr>
        <p:txBody>
          <a:bodyPr wrap="none" rtlCol="0">
            <a:spAutoFit/>
          </a:bodyPr>
          <a:lstStyle/>
          <a:p>
            <a:pPr algn="ctr"/>
            <a:r>
              <a:rPr lang="en-US" sz="1400" dirty="0" smtClean="0">
                <a:solidFill>
                  <a:srgbClr val="FFFFFF"/>
                </a:solidFill>
              </a:rPr>
              <a:t>7 cervical vertebrae</a:t>
            </a:r>
          </a:p>
          <a:p>
            <a:pPr algn="ctr"/>
            <a:r>
              <a:rPr lang="en-US" sz="1400" dirty="0" smtClean="0">
                <a:solidFill>
                  <a:srgbClr val="FFFFFF"/>
                </a:solidFill>
              </a:rPr>
              <a:t>54% of axial skeleton length</a:t>
            </a:r>
            <a:endParaRPr lang="en-US" sz="1400" dirty="0">
              <a:solidFill>
                <a:srgbClr val="FFFFFF"/>
              </a:solidFill>
            </a:endParaRPr>
          </a:p>
        </p:txBody>
      </p:sp>
      <p:sp>
        <p:nvSpPr>
          <p:cNvPr id="8" name="TextBox 7"/>
          <p:cNvSpPr txBox="1"/>
          <p:nvPr/>
        </p:nvSpPr>
        <p:spPr>
          <a:xfrm>
            <a:off x="8888035" y="5486400"/>
            <a:ext cx="1932365" cy="461665"/>
          </a:xfrm>
          <a:prstGeom prst="rect">
            <a:avLst/>
          </a:prstGeom>
          <a:noFill/>
        </p:spPr>
        <p:txBody>
          <a:bodyPr wrap="none" rtlCol="0">
            <a:spAutoFit/>
          </a:bodyPr>
          <a:lstStyle/>
          <a:p>
            <a:pPr algn="ctr"/>
            <a:r>
              <a:rPr lang="en-US" sz="1200" dirty="0" smtClean="0">
                <a:solidFill>
                  <a:srgbClr val="FFFFFF"/>
                </a:solidFill>
              </a:rPr>
              <a:t>cervical vertebrae</a:t>
            </a:r>
          </a:p>
          <a:p>
            <a:pPr algn="ctr"/>
            <a:r>
              <a:rPr lang="en-US" sz="1200" dirty="0" smtClean="0">
                <a:solidFill>
                  <a:srgbClr val="FFFFFF"/>
                </a:solidFill>
              </a:rPr>
              <a:t>35% of axial skeleton length</a:t>
            </a:r>
            <a:endParaRPr lang="en-US" sz="1200" dirty="0">
              <a:solidFill>
                <a:srgbClr val="FFFFFF"/>
              </a:solidFill>
            </a:endParaRPr>
          </a:p>
        </p:txBody>
      </p:sp>
      <p:sp>
        <p:nvSpPr>
          <p:cNvPr id="6" name="TextBox 5"/>
          <p:cNvSpPr txBox="1"/>
          <p:nvPr/>
        </p:nvSpPr>
        <p:spPr>
          <a:xfrm rot="1183458">
            <a:off x="3330715" y="4227307"/>
            <a:ext cx="1198540" cy="461665"/>
          </a:xfrm>
          <a:prstGeom prst="rect">
            <a:avLst/>
          </a:prstGeom>
          <a:noFill/>
        </p:spPr>
        <p:txBody>
          <a:bodyPr wrap="none" rtlCol="0">
            <a:spAutoFit/>
          </a:bodyPr>
          <a:lstStyle/>
          <a:p>
            <a:pPr algn="ctr"/>
            <a:r>
              <a:rPr lang="en-US" sz="1200" dirty="0" smtClean="0">
                <a:solidFill>
                  <a:srgbClr val="FFFFFF"/>
                </a:solidFill>
              </a:rPr>
              <a:t>shortened trunk</a:t>
            </a:r>
          </a:p>
          <a:p>
            <a:pPr algn="ctr"/>
            <a:r>
              <a:rPr lang="en-US" sz="1200" dirty="0" smtClean="0">
                <a:solidFill>
                  <a:srgbClr val="FFFFFF"/>
                </a:solidFill>
              </a:rPr>
              <a:t>sloped back</a:t>
            </a:r>
            <a:endParaRPr lang="en-US" sz="1200" dirty="0">
              <a:solidFill>
                <a:srgbClr val="FFFFFF"/>
              </a:solidFill>
            </a:endParaRPr>
          </a:p>
        </p:txBody>
      </p:sp>
      <p:sp>
        <p:nvSpPr>
          <p:cNvPr id="9" name="TextBox 8"/>
          <p:cNvSpPr txBox="1"/>
          <p:nvPr/>
        </p:nvSpPr>
        <p:spPr>
          <a:xfrm>
            <a:off x="10896600" y="6096000"/>
            <a:ext cx="1430350" cy="276999"/>
          </a:xfrm>
          <a:prstGeom prst="rect">
            <a:avLst/>
          </a:prstGeom>
          <a:noFill/>
        </p:spPr>
        <p:txBody>
          <a:bodyPr wrap="none" rtlCol="0">
            <a:spAutoFit/>
          </a:bodyPr>
          <a:lstStyle/>
          <a:p>
            <a:pPr algn="ctr"/>
            <a:r>
              <a:rPr lang="en-US" sz="1200" dirty="0" smtClean="0">
                <a:solidFill>
                  <a:srgbClr val="FFFFFF"/>
                </a:solidFill>
              </a:rPr>
              <a:t>long trunk, flat back</a:t>
            </a:r>
            <a:endParaRPr lang="en-US" sz="1200" dirty="0">
              <a:solidFill>
                <a:srgbClr val="FFFFFF"/>
              </a:solidFill>
            </a:endParaRPr>
          </a:p>
        </p:txBody>
      </p:sp>
      <p:sp>
        <p:nvSpPr>
          <p:cNvPr id="10" name="TextBox 9"/>
          <p:cNvSpPr txBox="1"/>
          <p:nvPr/>
        </p:nvSpPr>
        <p:spPr>
          <a:xfrm>
            <a:off x="4953000" y="5257800"/>
            <a:ext cx="1351652" cy="461665"/>
          </a:xfrm>
          <a:prstGeom prst="rect">
            <a:avLst/>
          </a:prstGeom>
          <a:noFill/>
        </p:spPr>
        <p:txBody>
          <a:bodyPr wrap="none" rtlCol="0">
            <a:spAutoFit/>
          </a:bodyPr>
          <a:lstStyle/>
          <a:p>
            <a:pPr algn="ctr"/>
            <a:r>
              <a:rPr lang="en-US" sz="1200" dirty="0" smtClean="0">
                <a:solidFill>
                  <a:srgbClr val="FFFFFF"/>
                </a:solidFill>
              </a:rPr>
              <a:t>hips perpendicular</a:t>
            </a:r>
          </a:p>
          <a:p>
            <a:pPr algn="ctr"/>
            <a:r>
              <a:rPr lang="en-US" sz="1200" dirty="0" smtClean="0">
                <a:solidFill>
                  <a:srgbClr val="FFFFFF"/>
                </a:solidFill>
              </a:rPr>
              <a:t>to back</a:t>
            </a:r>
            <a:endParaRPr lang="en-US" sz="1200" dirty="0">
              <a:solidFill>
                <a:srgbClr val="FFFFFF"/>
              </a:solidFill>
            </a:endParaRPr>
          </a:p>
        </p:txBody>
      </p:sp>
      <p:sp>
        <p:nvSpPr>
          <p:cNvPr id="12" name="TextBox 11"/>
          <p:cNvSpPr txBox="1"/>
          <p:nvPr/>
        </p:nvSpPr>
        <p:spPr>
          <a:xfrm>
            <a:off x="2057400" y="7467600"/>
            <a:ext cx="980707" cy="461665"/>
          </a:xfrm>
          <a:prstGeom prst="rect">
            <a:avLst/>
          </a:prstGeom>
          <a:noFill/>
        </p:spPr>
        <p:txBody>
          <a:bodyPr wrap="none" rtlCol="0">
            <a:spAutoFit/>
          </a:bodyPr>
          <a:lstStyle/>
          <a:p>
            <a:pPr algn="ctr"/>
            <a:r>
              <a:rPr lang="en-US" sz="1200" dirty="0" smtClean="0">
                <a:solidFill>
                  <a:srgbClr val="FFFFFF"/>
                </a:solidFill>
              </a:rPr>
              <a:t>canon bones</a:t>
            </a:r>
          </a:p>
          <a:p>
            <a:pPr algn="ctr"/>
            <a:r>
              <a:rPr lang="en-US" sz="1200" dirty="0" smtClean="0">
                <a:solidFill>
                  <a:srgbClr val="FFFFFF"/>
                </a:solidFill>
              </a:rPr>
              <a:t> elongated</a:t>
            </a:r>
            <a:endParaRPr lang="en-US" sz="1200" dirty="0">
              <a:solidFill>
                <a:srgbClr val="FFFFFF"/>
              </a:solidFill>
            </a:endParaRPr>
          </a:p>
        </p:txBody>
      </p:sp>
      <p:sp>
        <p:nvSpPr>
          <p:cNvPr id="13" name="TextBox 12"/>
          <p:cNvSpPr txBox="1"/>
          <p:nvPr/>
        </p:nvSpPr>
        <p:spPr>
          <a:xfrm>
            <a:off x="1643545" y="4876800"/>
            <a:ext cx="1099655" cy="276999"/>
          </a:xfrm>
          <a:prstGeom prst="rect">
            <a:avLst/>
          </a:prstGeom>
          <a:noFill/>
        </p:spPr>
        <p:txBody>
          <a:bodyPr wrap="none" rtlCol="0">
            <a:spAutoFit/>
          </a:bodyPr>
          <a:lstStyle/>
          <a:p>
            <a:pPr algn="ctr"/>
            <a:r>
              <a:rPr lang="en-US" sz="1200" dirty="0" smtClean="0">
                <a:solidFill>
                  <a:srgbClr val="FFFFFF"/>
                </a:solidFill>
              </a:rPr>
              <a:t>Scapula longer </a:t>
            </a:r>
          </a:p>
        </p:txBody>
      </p:sp>
      <p:sp>
        <p:nvSpPr>
          <p:cNvPr id="14" name="TextBox 13"/>
          <p:cNvSpPr txBox="1"/>
          <p:nvPr/>
        </p:nvSpPr>
        <p:spPr>
          <a:xfrm>
            <a:off x="8077200" y="6629400"/>
            <a:ext cx="1159292" cy="276999"/>
          </a:xfrm>
          <a:prstGeom prst="rect">
            <a:avLst/>
          </a:prstGeom>
          <a:noFill/>
        </p:spPr>
        <p:txBody>
          <a:bodyPr wrap="none" rtlCol="0">
            <a:spAutoFit/>
          </a:bodyPr>
          <a:lstStyle/>
          <a:p>
            <a:pPr algn="ctr"/>
            <a:r>
              <a:rPr lang="en-US" sz="1200" dirty="0" smtClean="0">
                <a:solidFill>
                  <a:srgbClr val="FFFFFF"/>
                </a:solidFill>
              </a:rPr>
              <a:t>Scapula shorter</a:t>
            </a:r>
          </a:p>
        </p:txBody>
      </p:sp>
      <p:sp>
        <p:nvSpPr>
          <p:cNvPr id="15" name="TextBox 14"/>
          <p:cNvSpPr txBox="1"/>
          <p:nvPr/>
        </p:nvSpPr>
        <p:spPr>
          <a:xfrm>
            <a:off x="2438400" y="1780401"/>
            <a:ext cx="1608133" cy="276999"/>
          </a:xfrm>
          <a:prstGeom prst="rect">
            <a:avLst/>
          </a:prstGeom>
          <a:noFill/>
        </p:spPr>
        <p:txBody>
          <a:bodyPr wrap="none" rtlCol="0">
            <a:spAutoFit/>
          </a:bodyPr>
          <a:lstStyle/>
          <a:p>
            <a:pPr algn="ctr"/>
            <a:r>
              <a:rPr lang="en-US" sz="1200" dirty="0" smtClean="0">
                <a:solidFill>
                  <a:srgbClr val="FFFFFF"/>
                </a:solidFill>
              </a:rPr>
              <a:t>skin covered ossicones</a:t>
            </a:r>
            <a:endParaRPr lang="en-US" sz="1200" dirty="0">
              <a:solidFill>
                <a:srgbClr val="FFFFFF"/>
              </a:solidFill>
            </a:endParaRPr>
          </a:p>
        </p:txBody>
      </p:sp>
      <p:sp>
        <p:nvSpPr>
          <p:cNvPr id="17" name="TextBox 16"/>
          <p:cNvSpPr txBox="1"/>
          <p:nvPr/>
        </p:nvSpPr>
        <p:spPr>
          <a:xfrm>
            <a:off x="7315200" y="5257800"/>
            <a:ext cx="938265" cy="477054"/>
          </a:xfrm>
          <a:prstGeom prst="rect">
            <a:avLst/>
          </a:prstGeom>
          <a:noFill/>
        </p:spPr>
        <p:txBody>
          <a:bodyPr wrap="none" rtlCol="0">
            <a:spAutoFit/>
          </a:bodyPr>
          <a:lstStyle/>
          <a:p>
            <a:r>
              <a:rPr lang="en-US" dirty="0" smtClean="0">
                <a:solidFill>
                  <a:srgbClr val="FFFFFF"/>
                </a:solidFill>
              </a:rPr>
              <a:t>Okapi</a:t>
            </a:r>
            <a:endParaRPr lang="en-US" dirty="0">
              <a:solidFill>
                <a:srgbClr val="FFFFFF"/>
              </a:solidFill>
            </a:endParaRPr>
          </a:p>
        </p:txBody>
      </p:sp>
      <p:sp>
        <p:nvSpPr>
          <p:cNvPr id="18" name="TextBox 17"/>
          <p:cNvSpPr txBox="1"/>
          <p:nvPr/>
        </p:nvSpPr>
        <p:spPr>
          <a:xfrm>
            <a:off x="685800" y="3124200"/>
            <a:ext cx="1072772" cy="861774"/>
          </a:xfrm>
          <a:prstGeom prst="rect">
            <a:avLst/>
          </a:prstGeom>
          <a:noFill/>
        </p:spPr>
        <p:txBody>
          <a:bodyPr wrap="square" rtlCol="0">
            <a:spAutoFit/>
          </a:bodyPr>
          <a:lstStyle/>
          <a:p>
            <a:r>
              <a:rPr lang="en-US" dirty="0" smtClean="0">
                <a:solidFill>
                  <a:srgbClr val="FFFFFF"/>
                </a:solidFill>
              </a:rPr>
              <a:t>          Giraffe </a:t>
            </a:r>
          </a:p>
        </p:txBody>
      </p:sp>
      <p:pic>
        <p:nvPicPr>
          <p:cNvPr id="19" name="Picture 18"/>
          <p:cNvPicPr>
            <a:picLocks noChangeAspect="1"/>
          </p:cNvPicPr>
          <p:nvPr/>
        </p:nvPicPr>
        <p:blipFill rotWithShape="1">
          <a:blip r:embed="rId4"/>
          <a:srcRect l="12012" r="21301"/>
          <a:stretch/>
        </p:blipFill>
        <p:spPr>
          <a:xfrm rot="5400000">
            <a:off x="6149308" y="922404"/>
            <a:ext cx="1035193" cy="2362200"/>
          </a:xfrm>
          <a:prstGeom prst="rect">
            <a:avLst/>
          </a:prstGeom>
        </p:spPr>
      </p:pic>
      <p:pic>
        <p:nvPicPr>
          <p:cNvPr id="20" name="Picture 19"/>
          <p:cNvPicPr>
            <a:picLocks noChangeAspect="1"/>
          </p:cNvPicPr>
          <p:nvPr/>
        </p:nvPicPr>
        <p:blipFill rotWithShape="1">
          <a:blip r:embed="rId5"/>
          <a:srcRect t="17059" b="8877"/>
          <a:stretch/>
        </p:blipFill>
        <p:spPr>
          <a:xfrm>
            <a:off x="8076605" y="1585908"/>
            <a:ext cx="1448395" cy="990600"/>
          </a:xfrm>
          <a:prstGeom prst="rect">
            <a:avLst/>
          </a:prstGeom>
        </p:spPr>
      </p:pic>
      <p:sp>
        <p:nvSpPr>
          <p:cNvPr id="3" name="TextBox 2"/>
          <p:cNvSpPr txBox="1"/>
          <p:nvPr/>
        </p:nvSpPr>
        <p:spPr>
          <a:xfrm>
            <a:off x="5029200" y="563701"/>
            <a:ext cx="7620000" cy="3170099"/>
          </a:xfrm>
          <a:prstGeom prst="rect">
            <a:avLst/>
          </a:prstGeom>
          <a:noFill/>
        </p:spPr>
        <p:txBody>
          <a:bodyPr wrap="square" rtlCol="0">
            <a:spAutoFit/>
          </a:bodyPr>
          <a:lstStyle/>
          <a:p>
            <a:pPr marL="342900" indent="-342900">
              <a:buFont typeface="Arial"/>
              <a:buChar char="•"/>
            </a:pPr>
            <a:r>
              <a:rPr lang="en-US" sz="2000" dirty="0" smtClean="0">
                <a:solidFill>
                  <a:srgbClr val="FFFFFF"/>
                </a:solidFill>
              </a:rPr>
              <a:t>Adults 16-19 ft tall; newborns 6ft tall</a:t>
            </a:r>
          </a:p>
          <a:p>
            <a:pPr marL="342900" indent="-342900">
              <a:buFont typeface="Arial"/>
              <a:buChar char="•"/>
            </a:pPr>
            <a:r>
              <a:rPr lang="en-US" sz="2000" dirty="0" smtClean="0">
                <a:solidFill>
                  <a:srgbClr val="FFFFFF"/>
                </a:solidFill>
              </a:rPr>
              <a:t>Long neck due to anterior-poster extension of the cervical vertebrae  </a:t>
            </a:r>
          </a:p>
          <a:p>
            <a:r>
              <a:rPr lang="en-US" sz="2000" dirty="0">
                <a:solidFill>
                  <a:srgbClr val="FFFFFF"/>
                </a:solidFill>
              </a:rPr>
              <a:t> </a:t>
            </a:r>
            <a:r>
              <a:rPr lang="en-US" sz="2000" dirty="0" smtClean="0">
                <a:solidFill>
                  <a:srgbClr val="FFFFFF"/>
                </a:solidFill>
              </a:rPr>
              <a:t>        which is accelerated postnatally</a:t>
            </a:r>
          </a:p>
          <a:p>
            <a:endParaRPr lang="en-US" sz="2000" dirty="0">
              <a:solidFill>
                <a:srgbClr val="FFFFFF"/>
              </a:solidFill>
            </a:endParaRPr>
          </a:p>
          <a:p>
            <a:endParaRPr lang="en-US" sz="2000" dirty="0" smtClean="0">
              <a:solidFill>
                <a:srgbClr val="FFFFFF"/>
              </a:solidFill>
            </a:endParaRPr>
          </a:p>
          <a:p>
            <a:endParaRPr lang="en-US" sz="2000" dirty="0">
              <a:solidFill>
                <a:srgbClr val="FFFFFF"/>
              </a:solidFill>
            </a:endParaRPr>
          </a:p>
          <a:p>
            <a:endParaRPr lang="en-US" sz="2000" dirty="0" smtClean="0">
              <a:solidFill>
                <a:srgbClr val="FFFFFF"/>
              </a:solidFill>
            </a:endParaRPr>
          </a:p>
          <a:p>
            <a:pPr marL="342900" indent="-342900">
              <a:buFont typeface="Arial"/>
              <a:buChar char="•"/>
            </a:pPr>
            <a:r>
              <a:rPr lang="en-US" sz="2000" dirty="0" smtClean="0">
                <a:solidFill>
                  <a:srgbClr val="FFFFFF"/>
                </a:solidFill>
              </a:rPr>
              <a:t>Elongation of the legs and particularly forelimbs (6 ft)</a:t>
            </a:r>
          </a:p>
          <a:p>
            <a:pPr marL="342900" indent="-342900">
              <a:buFont typeface="Arial"/>
              <a:buChar char="•"/>
            </a:pPr>
            <a:r>
              <a:rPr lang="en-US" sz="2000" dirty="0" smtClean="0">
                <a:solidFill>
                  <a:srgbClr val="FFFFFF"/>
                </a:solidFill>
              </a:rPr>
              <a:t>Shortening of the trunk</a:t>
            </a:r>
          </a:p>
          <a:p>
            <a:pPr marL="342900" indent="-342900">
              <a:buFont typeface="Arial"/>
              <a:buChar char="•"/>
            </a:pPr>
            <a:r>
              <a:rPr lang="en-US" sz="2000" dirty="0" smtClean="0">
                <a:solidFill>
                  <a:srgbClr val="FFFFFF"/>
                </a:solidFill>
              </a:rPr>
              <a:t>Long tongue up to 20” long (shared character with Okapi)</a:t>
            </a:r>
          </a:p>
        </p:txBody>
      </p:sp>
    </p:spTree>
    <p:extLst>
      <p:ext uri="{BB962C8B-B14F-4D97-AF65-F5344CB8AC3E}">
        <p14:creationId xmlns:p14="http://schemas.microsoft.com/office/powerpoint/2010/main" val="2940072880"/>
      </p:ext>
    </p:extLst>
  </p:cSld>
  <p:clrMapOvr>
    <a:masterClrMapping/>
  </p:clrMapOvr>
  <p:transition spd="slow" advClick="0" advTm="4000">
    <p:fade thruBlk="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697" y="152400"/>
            <a:ext cx="13086468" cy="969496"/>
          </a:xfrm>
          <a:prstGeom prst="rect">
            <a:avLst/>
          </a:prstGeom>
          <a:noFill/>
        </p:spPr>
        <p:txBody>
          <a:bodyPr wrap="none" rtlCol="0">
            <a:spAutoFit/>
          </a:bodyPr>
          <a:lstStyle/>
          <a:p>
            <a:pPr algn="ctr"/>
            <a:r>
              <a:rPr lang="en-US" sz="3200" b="1" dirty="0" smtClean="0"/>
              <a:t>What is the developmental genetic basis for giraffe’s long neck?</a:t>
            </a:r>
            <a:endParaRPr lang="en-US" sz="2800" b="1" dirty="0" smtClean="0"/>
          </a:p>
          <a:p>
            <a:r>
              <a:rPr lang="en-US" dirty="0"/>
              <a:t> </a:t>
            </a:r>
            <a:r>
              <a:rPr lang="en-US" dirty="0" smtClean="0"/>
              <a:t>Is it enlargement of somites in the anterior-posterior axis that give rise to long cervical vertebrae??</a:t>
            </a:r>
          </a:p>
        </p:txBody>
      </p:sp>
      <p:sp>
        <p:nvSpPr>
          <p:cNvPr id="3" name="Rectangle 2"/>
          <p:cNvSpPr/>
          <p:nvPr/>
        </p:nvSpPr>
        <p:spPr>
          <a:xfrm>
            <a:off x="558800" y="8001000"/>
            <a:ext cx="1768737" cy="253916"/>
          </a:xfrm>
          <a:prstGeom prst="rect">
            <a:avLst/>
          </a:prstGeom>
        </p:spPr>
        <p:txBody>
          <a:bodyPr wrap="none">
            <a:spAutoFit/>
          </a:bodyPr>
          <a:lstStyle/>
          <a:p>
            <a:r>
              <a:rPr lang="en-US" sz="1050" dirty="0"/>
              <a:t>http://youtu.be/y_-1i7kXnnY</a:t>
            </a:r>
          </a:p>
        </p:txBody>
      </p:sp>
      <p:sp>
        <p:nvSpPr>
          <p:cNvPr id="6" name="Rectangle 5"/>
          <p:cNvSpPr/>
          <p:nvPr/>
        </p:nvSpPr>
        <p:spPr>
          <a:xfrm>
            <a:off x="558800" y="8305800"/>
            <a:ext cx="1826141" cy="246221"/>
          </a:xfrm>
          <a:prstGeom prst="rect">
            <a:avLst/>
          </a:prstGeom>
        </p:spPr>
        <p:txBody>
          <a:bodyPr wrap="none">
            <a:spAutoFit/>
          </a:bodyPr>
          <a:lstStyle/>
          <a:p>
            <a:r>
              <a:rPr lang="en-US" sz="1000" dirty="0"/>
              <a:t>http://youtu.be/9wrBROwoRSk</a:t>
            </a:r>
          </a:p>
        </p:txBody>
      </p:sp>
      <p:sp>
        <p:nvSpPr>
          <p:cNvPr id="7" name="Rectangle 6"/>
          <p:cNvSpPr/>
          <p:nvPr/>
        </p:nvSpPr>
        <p:spPr>
          <a:xfrm>
            <a:off x="558800" y="8610600"/>
            <a:ext cx="2971800" cy="253916"/>
          </a:xfrm>
          <a:prstGeom prst="rect">
            <a:avLst/>
          </a:prstGeom>
        </p:spPr>
        <p:txBody>
          <a:bodyPr wrap="square">
            <a:spAutoFit/>
          </a:bodyPr>
          <a:lstStyle/>
          <a:p>
            <a:r>
              <a:rPr lang="en-US" sz="1050" dirty="0"/>
              <a:t>https://www.youtube.com/watch?v=CSjpXidXBPY</a:t>
            </a:r>
          </a:p>
        </p:txBody>
      </p:sp>
      <p:sp>
        <p:nvSpPr>
          <p:cNvPr id="8" name="Rectangle 7"/>
          <p:cNvSpPr/>
          <p:nvPr/>
        </p:nvSpPr>
        <p:spPr>
          <a:xfrm>
            <a:off x="558800" y="8966284"/>
            <a:ext cx="3022600" cy="253916"/>
          </a:xfrm>
          <a:prstGeom prst="rect">
            <a:avLst/>
          </a:prstGeom>
        </p:spPr>
        <p:txBody>
          <a:bodyPr wrap="square">
            <a:spAutoFit/>
          </a:bodyPr>
          <a:lstStyle/>
          <a:p>
            <a:r>
              <a:rPr lang="en-US" sz="1050" dirty="0"/>
              <a:t>https://www.youtube.com/watch?v=T-fa1gYfwJk</a:t>
            </a:r>
          </a:p>
        </p:txBody>
      </p:sp>
      <p:sp>
        <p:nvSpPr>
          <p:cNvPr id="9" name="Rectangle 8"/>
          <p:cNvSpPr/>
          <p:nvPr/>
        </p:nvSpPr>
        <p:spPr>
          <a:xfrm>
            <a:off x="5542412" y="1219200"/>
            <a:ext cx="7259188" cy="830997"/>
          </a:xfrm>
          <a:prstGeom prst="rect">
            <a:avLst/>
          </a:prstGeom>
        </p:spPr>
        <p:txBody>
          <a:bodyPr wrap="square">
            <a:spAutoFit/>
          </a:bodyPr>
          <a:lstStyle/>
          <a:p>
            <a:r>
              <a:rPr lang="en-US" sz="2400" dirty="0" smtClean="0"/>
              <a:t>Somitogenesis is determined by an oscillator </a:t>
            </a:r>
            <a:r>
              <a:rPr lang="en-US" sz="2400" dirty="0"/>
              <a:t>clock and a wave front of gene </a:t>
            </a:r>
            <a:r>
              <a:rPr lang="en-US" sz="2400" dirty="0" smtClean="0"/>
              <a:t>expression in vertebrates</a:t>
            </a:r>
            <a:endParaRPr lang="en-US" sz="2400" dirty="0"/>
          </a:p>
        </p:txBody>
      </p:sp>
      <p:pic>
        <p:nvPicPr>
          <p:cNvPr id="10" name="Picture 9"/>
          <p:cNvPicPr>
            <a:picLocks noChangeAspect="1"/>
          </p:cNvPicPr>
          <p:nvPr/>
        </p:nvPicPr>
        <p:blipFill>
          <a:blip r:embed="rId2"/>
          <a:stretch>
            <a:fillRect/>
          </a:stretch>
        </p:blipFill>
        <p:spPr>
          <a:xfrm>
            <a:off x="855495" y="1905000"/>
            <a:ext cx="3060700" cy="2654300"/>
          </a:xfrm>
          <a:prstGeom prst="rect">
            <a:avLst/>
          </a:prstGeom>
        </p:spPr>
      </p:pic>
      <p:pic>
        <p:nvPicPr>
          <p:cNvPr id="11" name="Picture 10"/>
          <p:cNvPicPr>
            <a:picLocks noChangeAspect="1"/>
          </p:cNvPicPr>
          <p:nvPr/>
        </p:nvPicPr>
        <p:blipFill rotWithShape="1">
          <a:blip r:embed="rId3">
            <a:extLst>
              <a:ext uri="{BEBA8EAE-BF5A-486C-A8C5-ECC9F3942E4B}">
                <a14:imgProps xmlns:a14="http://schemas.microsoft.com/office/drawing/2010/main">
                  <a14:imgLayer r:embed="rId4">
                    <a14:imgEffect>
                      <a14:backgroundRemoval t="383" b="98469" l="1071" r="93056"/>
                    </a14:imgEffect>
                  </a14:imgLayer>
                </a14:imgProps>
              </a:ext>
            </a:extLst>
          </a:blip>
          <a:srcRect l="8722"/>
          <a:stretch/>
        </p:blipFill>
        <p:spPr>
          <a:xfrm>
            <a:off x="152400" y="5334000"/>
            <a:ext cx="5058958" cy="2514600"/>
          </a:xfrm>
          <a:prstGeom prst="rect">
            <a:avLst/>
          </a:prstGeom>
        </p:spPr>
      </p:pic>
      <p:sp>
        <p:nvSpPr>
          <p:cNvPr id="12" name="TextBox 11"/>
          <p:cNvSpPr txBox="1"/>
          <p:nvPr/>
        </p:nvSpPr>
        <p:spPr>
          <a:xfrm>
            <a:off x="1617495" y="4724400"/>
            <a:ext cx="1201101" cy="477054"/>
          </a:xfrm>
          <a:prstGeom prst="rect">
            <a:avLst/>
          </a:prstGeom>
          <a:noFill/>
        </p:spPr>
        <p:txBody>
          <a:bodyPr wrap="none" rtlCol="0">
            <a:spAutoFit/>
          </a:bodyPr>
          <a:lstStyle/>
          <a:p>
            <a:r>
              <a:rPr lang="en-US" sz="2400" dirty="0" smtClean="0"/>
              <a:t>somites</a:t>
            </a:r>
            <a:endParaRPr lang="en-US" sz="2400" dirty="0"/>
          </a:p>
        </p:txBody>
      </p:sp>
      <p:grpSp>
        <p:nvGrpSpPr>
          <p:cNvPr id="20" name="Group 19"/>
          <p:cNvGrpSpPr/>
          <p:nvPr/>
        </p:nvGrpSpPr>
        <p:grpSpPr>
          <a:xfrm>
            <a:off x="1846095" y="5334000"/>
            <a:ext cx="609600" cy="914400"/>
            <a:chOff x="1981200" y="4876800"/>
            <a:chExt cx="609600" cy="914400"/>
          </a:xfrm>
        </p:grpSpPr>
        <p:cxnSp>
          <p:nvCxnSpPr>
            <p:cNvPr id="14" name="Straight Arrow Connector 13"/>
            <p:cNvCxnSpPr/>
            <p:nvPr/>
          </p:nvCxnSpPr>
          <p:spPr>
            <a:xfrm>
              <a:off x="2362200" y="4876800"/>
              <a:ext cx="228600" cy="914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2286000" y="4876800"/>
              <a:ext cx="0" cy="914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1981200" y="4876800"/>
              <a:ext cx="228600" cy="914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21" name="Group 20"/>
          <p:cNvGrpSpPr/>
          <p:nvPr/>
        </p:nvGrpSpPr>
        <p:grpSpPr>
          <a:xfrm rot="10800000">
            <a:off x="1769895" y="4191000"/>
            <a:ext cx="609600" cy="609600"/>
            <a:chOff x="1981200" y="4876800"/>
            <a:chExt cx="609600" cy="914400"/>
          </a:xfrm>
        </p:grpSpPr>
        <p:cxnSp>
          <p:nvCxnSpPr>
            <p:cNvPr id="22" name="Straight Arrow Connector 21"/>
            <p:cNvCxnSpPr/>
            <p:nvPr/>
          </p:nvCxnSpPr>
          <p:spPr>
            <a:xfrm>
              <a:off x="2362200" y="4876800"/>
              <a:ext cx="228600" cy="914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2286000" y="4876800"/>
              <a:ext cx="0" cy="914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1981200" y="4876800"/>
              <a:ext cx="228600" cy="914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5" name="TextBox 24"/>
          <p:cNvSpPr txBox="1"/>
          <p:nvPr/>
        </p:nvSpPr>
        <p:spPr>
          <a:xfrm>
            <a:off x="3886200" y="5943600"/>
            <a:ext cx="854421" cy="523220"/>
          </a:xfrm>
          <a:prstGeom prst="rect">
            <a:avLst/>
          </a:prstGeom>
          <a:noFill/>
        </p:spPr>
        <p:txBody>
          <a:bodyPr wrap="none" rtlCol="0">
            <a:spAutoFit/>
          </a:bodyPr>
          <a:lstStyle/>
          <a:p>
            <a:r>
              <a:rPr lang="en-US" sz="1400" dirty="0" smtClean="0"/>
              <a:t>Caudal</a:t>
            </a:r>
          </a:p>
          <a:p>
            <a:r>
              <a:rPr lang="en-US" sz="1400" dirty="0" smtClean="0"/>
              <a:t>posterior</a:t>
            </a:r>
            <a:endParaRPr lang="en-US" sz="1400" dirty="0"/>
          </a:p>
        </p:txBody>
      </p:sp>
      <p:sp>
        <p:nvSpPr>
          <p:cNvPr id="26" name="TextBox 25"/>
          <p:cNvSpPr txBox="1"/>
          <p:nvPr/>
        </p:nvSpPr>
        <p:spPr>
          <a:xfrm>
            <a:off x="533400" y="5943600"/>
            <a:ext cx="775523" cy="523220"/>
          </a:xfrm>
          <a:prstGeom prst="rect">
            <a:avLst/>
          </a:prstGeom>
          <a:noFill/>
        </p:spPr>
        <p:txBody>
          <a:bodyPr wrap="none" rtlCol="0">
            <a:spAutoFit/>
          </a:bodyPr>
          <a:lstStyle/>
          <a:p>
            <a:r>
              <a:rPr lang="en-US" sz="1400" dirty="0" smtClean="0">
                <a:solidFill>
                  <a:schemeClr val="bg1"/>
                </a:solidFill>
              </a:rPr>
              <a:t>Rostral</a:t>
            </a:r>
          </a:p>
          <a:p>
            <a:r>
              <a:rPr lang="en-US" sz="1400" dirty="0" smtClean="0">
                <a:solidFill>
                  <a:schemeClr val="bg1"/>
                </a:solidFill>
              </a:rPr>
              <a:t>anterior</a:t>
            </a:r>
            <a:endParaRPr lang="en-US" sz="1400" dirty="0">
              <a:solidFill>
                <a:schemeClr val="bg1"/>
              </a:solidFill>
            </a:endParaRPr>
          </a:p>
        </p:txBody>
      </p:sp>
      <p:pic>
        <p:nvPicPr>
          <p:cNvPr id="4" name="Picture 3"/>
          <p:cNvPicPr>
            <a:picLocks noChangeAspect="1"/>
          </p:cNvPicPr>
          <p:nvPr/>
        </p:nvPicPr>
        <p:blipFill rotWithShape="1">
          <a:blip r:embed="rId5"/>
          <a:srcRect t="9827" r="5639"/>
          <a:stretch/>
        </p:blipFill>
        <p:spPr>
          <a:xfrm>
            <a:off x="5741017" y="2438400"/>
            <a:ext cx="6755783" cy="7187126"/>
          </a:xfrm>
          <a:prstGeom prst="rect">
            <a:avLst/>
          </a:prstGeom>
        </p:spPr>
      </p:pic>
      <p:grpSp>
        <p:nvGrpSpPr>
          <p:cNvPr id="18" name="Group 17"/>
          <p:cNvGrpSpPr/>
          <p:nvPr/>
        </p:nvGrpSpPr>
        <p:grpSpPr>
          <a:xfrm>
            <a:off x="8686800" y="3886200"/>
            <a:ext cx="3352800" cy="5410200"/>
            <a:chOff x="8610600" y="3581400"/>
            <a:chExt cx="3352800" cy="5410200"/>
          </a:xfrm>
        </p:grpSpPr>
        <p:cxnSp>
          <p:nvCxnSpPr>
            <p:cNvPr id="28" name="Curved Connector 27"/>
            <p:cNvCxnSpPr/>
            <p:nvPr/>
          </p:nvCxnSpPr>
          <p:spPr>
            <a:xfrm rot="10800000" flipV="1">
              <a:off x="8610600" y="6248400"/>
              <a:ext cx="3352800" cy="1066800"/>
            </a:xfrm>
            <a:prstGeom prst="curvedConnector3">
              <a:avLst>
                <a:gd name="adj1" fmla="val 50861"/>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0287000" y="3581400"/>
              <a:ext cx="0" cy="541020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51" name="Curved Connector 50"/>
            <p:cNvCxnSpPr/>
            <p:nvPr/>
          </p:nvCxnSpPr>
          <p:spPr>
            <a:xfrm rot="10800000" flipV="1">
              <a:off x="8991601" y="7696200"/>
              <a:ext cx="2743200" cy="990600"/>
            </a:xfrm>
            <a:prstGeom prst="curved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9220200" y="6934200"/>
              <a:ext cx="1066800" cy="0"/>
            </a:xfrm>
            <a:prstGeom prst="straightConnector1">
              <a:avLst/>
            </a:prstGeom>
            <a:ln w="3175" cmpd="sng">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4267200" y="5100935"/>
            <a:ext cx="1828800" cy="461665"/>
            <a:chOff x="3962400" y="4643735"/>
            <a:chExt cx="1828800" cy="461665"/>
          </a:xfrm>
        </p:grpSpPr>
        <p:sp>
          <p:nvSpPr>
            <p:cNvPr id="29" name="Rectangle 28"/>
            <p:cNvSpPr/>
            <p:nvPr/>
          </p:nvSpPr>
          <p:spPr>
            <a:xfrm>
              <a:off x="3962400" y="4643735"/>
              <a:ext cx="1828800" cy="457200"/>
            </a:xfrm>
            <a:prstGeom prst="rect">
              <a:avLst/>
            </a:prstGeom>
            <a:solidFill>
              <a:srgbClr val="FFFFFF"/>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3962400" y="4643735"/>
              <a:ext cx="1828295" cy="461665"/>
            </a:xfrm>
            <a:prstGeom prst="rect">
              <a:avLst/>
            </a:prstGeom>
            <a:noFill/>
          </p:spPr>
          <p:txBody>
            <a:bodyPr wrap="none" rtlCol="0">
              <a:spAutoFit/>
            </a:bodyPr>
            <a:lstStyle/>
            <a:p>
              <a:r>
                <a:rPr lang="en-US" sz="2400" dirty="0" smtClean="0"/>
                <a:t>Notch &amp; Wnt</a:t>
              </a:r>
              <a:endParaRPr lang="en-US" sz="2400" dirty="0"/>
            </a:p>
          </p:txBody>
        </p:sp>
      </p:grpSp>
      <p:grpSp>
        <p:nvGrpSpPr>
          <p:cNvPr id="13" name="Group 12"/>
          <p:cNvGrpSpPr/>
          <p:nvPr/>
        </p:nvGrpSpPr>
        <p:grpSpPr>
          <a:xfrm>
            <a:off x="5334000" y="6990546"/>
            <a:ext cx="762000" cy="477054"/>
            <a:chOff x="4953000" y="6705600"/>
            <a:chExt cx="762000" cy="477054"/>
          </a:xfrm>
        </p:grpSpPr>
        <p:sp>
          <p:nvSpPr>
            <p:cNvPr id="30" name="Rectangle 29"/>
            <p:cNvSpPr/>
            <p:nvPr/>
          </p:nvSpPr>
          <p:spPr>
            <a:xfrm>
              <a:off x="4953000" y="6705600"/>
              <a:ext cx="762000" cy="457200"/>
            </a:xfrm>
            <a:prstGeom prst="rect">
              <a:avLst/>
            </a:prstGeom>
            <a:solidFill>
              <a:srgbClr val="FFFFFF"/>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TextBox 26"/>
            <p:cNvSpPr txBox="1"/>
            <p:nvPr/>
          </p:nvSpPr>
          <p:spPr>
            <a:xfrm>
              <a:off x="4953000" y="6705600"/>
              <a:ext cx="757733" cy="477054"/>
            </a:xfrm>
            <a:prstGeom prst="rect">
              <a:avLst/>
            </a:prstGeom>
            <a:noFill/>
          </p:spPr>
          <p:txBody>
            <a:bodyPr wrap="square" rtlCol="0">
              <a:spAutoFit/>
            </a:bodyPr>
            <a:lstStyle/>
            <a:p>
              <a:r>
                <a:rPr lang="en-US" dirty="0" smtClean="0"/>
                <a:t>FGF</a:t>
              </a:r>
              <a:endParaRPr lang="en-US" dirty="0"/>
            </a:p>
          </p:txBody>
        </p:sp>
      </p:grpSp>
    </p:spTree>
    <p:extLst>
      <p:ext uri="{BB962C8B-B14F-4D97-AF65-F5344CB8AC3E}">
        <p14:creationId xmlns:p14="http://schemas.microsoft.com/office/powerpoint/2010/main" val="37052558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3-07-12 at 12.12.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990600"/>
            <a:ext cx="10087333" cy="8610600"/>
          </a:xfrm>
          <a:prstGeom prst="rect">
            <a:avLst/>
          </a:prstGeom>
        </p:spPr>
      </p:pic>
      <p:sp>
        <p:nvSpPr>
          <p:cNvPr id="7" name="Rectangle 6"/>
          <p:cNvSpPr/>
          <p:nvPr/>
        </p:nvSpPr>
        <p:spPr>
          <a:xfrm>
            <a:off x="11201400" y="6934200"/>
            <a:ext cx="1600200" cy="2206758"/>
          </a:xfrm>
          <a:prstGeom prst="rect">
            <a:avLst/>
          </a:prstGeom>
        </p:spPr>
        <p:txBody>
          <a:bodyPr wrap="square" lIns="128016" tIns="64008" rIns="128016" bIns="64008">
            <a:spAutoFit/>
          </a:bodyPr>
          <a:lstStyle/>
          <a:p>
            <a:r>
              <a:rPr lang="en-US" sz="1500" dirty="0"/>
              <a:t>Dequéant ML, Pourquié O. Segmental patterning of the vertebrate embryonic axis. Nat Rev Genet. 2008 May;9(5):370-82</a:t>
            </a:r>
          </a:p>
        </p:txBody>
      </p:sp>
      <p:sp>
        <p:nvSpPr>
          <p:cNvPr id="2" name="TextBox 1"/>
          <p:cNvSpPr txBox="1"/>
          <p:nvPr/>
        </p:nvSpPr>
        <p:spPr>
          <a:xfrm>
            <a:off x="381000" y="33867"/>
            <a:ext cx="10972800" cy="861774"/>
          </a:xfrm>
          <a:prstGeom prst="rect">
            <a:avLst/>
          </a:prstGeom>
          <a:noFill/>
        </p:spPr>
        <p:txBody>
          <a:bodyPr wrap="square" rtlCol="0">
            <a:spAutoFit/>
          </a:bodyPr>
          <a:lstStyle/>
          <a:p>
            <a:r>
              <a:rPr lang="en-US" dirty="0" smtClean="0"/>
              <a:t>Somitogenesis – determining size and number of somites in vertebrates through   </a:t>
            </a:r>
          </a:p>
          <a:p>
            <a:r>
              <a:rPr lang="en-US" dirty="0"/>
              <a:t> </a:t>
            </a:r>
            <a:r>
              <a:rPr lang="en-US" dirty="0" smtClean="0"/>
              <a:t>       the FGF, Notch, and Wnt signaling pathways</a:t>
            </a:r>
            <a:endParaRPr lang="en-US" dirty="0"/>
          </a:p>
        </p:txBody>
      </p:sp>
      <p:sp>
        <p:nvSpPr>
          <p:cNvPr id="3" name="Rectangle 2"/>
          <p:cNvSpPr/>
          <p:nvPr/>
        </p:nvSpPr>
        <p:spPr>
          <a:xfrm>
            <a:off x="9220200" y="4343400"/>
            <a:ext cx="762000" cy="457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3048000" y="4343400"/>
            <a:ext cx="762000" cy="457200"/>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6096000" y="4343400"/>
            <a:ext cx="990600" cy="457200"/>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extBox 3"/>
          <p:cNvSpPr txBox="1"/>
          <p:nvPr/>
        </p:nvSpPr>
        <p:spPr>
          <a:xfrm>
            <a:off x="3124200" y="4343400"/>
            <a:ext cx="681534" cy="477054"/>
          </a:xfrm>
          <a:prstGeom prst="rect">
            <a:avLst/>
          </a:prstGeom>
          <a:noFill/>
        </p:spPr>
        <p:txBody>
          <a:bodyPr wrap="none" rtlCol="0">
            <a:spAutoFit/>
          </a:bodyPr>
          <a:lstStyle/>
          <a:p>
            <a:r>
              <a:rPr lang="en-US" dirty="0" smtClean="0"/>
              <a:t>FGF</a:t>
            </a:r>
            <a:endParaRPr lang="en-US" dirty="0"/>
          </a:p>
        </p:txBody>
      </p:sp>
      <p:sp>
        <p:nvSpPr>
          <p:cNvPr id="10" name="TextBox 9"/>
          <p:cNvSpPr txBox="1"/>
          <p:nvPr/>
        </p:nvSpPr>
        <p:spPr>
          <a:xfrm>
            <a:off x="6096000" y="4343400"/>
            <a:ext cx="972079" cy="477054"/>
          </a:xfrm>
          <a:prstGeom prst="rect">
            <a:avLst/>
          </a:prstGeom>
          <a:noFill/>
        </p:spPr>
        <p:txBody>
          <a:bodyPr wrap="none" rtlCol="0">
            <a:spAutoFit/>
          </a:bodyPr>
          <a:lstStyle/>
          <a:p>
            <a:r>
              <a:rPr lang="en-US" dirty="0" smtClean="0"/>
              <a:t>Notch</a:t>
            </a:r>
            <a:endParaRPr lang="en-US" dirty="0"/>
          </a:p>
        </p:txBody>
      </p:sp>
      <p:sp>
        <p:nvSpPr>
          <p:cNvPr id="11" name="TextBox 10"/>
          <p:cNvSpPr txBox="1"/>
          <p:nvPr/>
        </p:nvSpPr>
        <p:spPr>
          <a:xfrm>
            <a:off x="9220200" y="4343400"/>
            <a:ext cx="833068" cy="477054"/>
          </a:xfrm>
          <a:prstGeom prst="rect">
            <a:avLst/>
          </a:prstGeom>
          <a:noFill/>
        </p:spPr>
        <p:txBody>
          <a:bodyPr wrap="none" rtlCol="0">
            <a:spAutoFit/>
          </a:bodyPr>
          <a:lstStyle/>
          <a:p>
            <a:r>
              <a:rPr lang="en-US" dirty="0" smtClean="0"/>
              <a:t>WNT</a:t>
            </a:r>
            <a:endParaRPr lang="en-US" dirty="0"/>
          </a:p>
        </p:txBody>
      </p:sp>
      <p:sp>
        <p:nvSpPr>
          <p:cNvPr id="8" name="TextBox 7"/>
          <p:cNvSpPr txBox="1"/>
          <p:nvPr/>
        </p:nvSpPr>
        <p:spPr>
          <a:xfrm>
            <a:off x="6049787" y="2438400"/>
            <a:ext cx="550050" cy="307777"/>
          </a:xfrm>
          <a:prstGeom prst="rect">
            <a:avLst/>
          </a:prstGeom>
          <a:noFill/>
        </p:spPr>
        <p:txBody>
          <a:bodyPr wrap="none" rtlCol="0">
            <a:spAutoFit/>
          </a:bodyPr>
          <a:lstStyle/>
          <a:p>
            <a:r>
              <a:rPr lang="en-US" sz="1400" dirty="0" smtClean="0">
                <a:solidFill>
                  <a:srgbClr val="7F7F7F"/>
                </a:solidFill>
              </a:rPr>
              <a:t>JAG1</a:t>
            </a:r>
            <a:endParaRPr lang="en-US" sz="1400" dirty="0">
              <a:solidFill>
                <a:srgbClr val="7F7F7F"/>
              </a:solidFill>
            </a:endParaRPr>
          </a:p>
        </p:txBody>
      </p:sp>
      <p:sp>
        <p:nvSpPr>
          <p:cNvPr id="12" name="TextBox 11"/>
          <p:cNvSpPr txBox="1"/>
          <p:nvPr/>
        </p:nvSpPr>
        <p:spPr>
          <a:xfrm>
            <a:off x="6172200" y="1676400"/>
            <a:ext cx="550050" cy="307777"/>
          </a:xfrm>
          <a:prstGeom prst="rect">
            <a:avLst/>
          </a:prstGeom>
          <a:noFill/>
        </p:spPr>
        <p:txBody>
          <a:bodyPr wrap="none" rtlCol="0">
            <a:spAutoFit/>
          </a:bodyPr>
          <a:lstStyle/>
          <a:p>
            <a:r>
              <a:rPr lang="en-US" sz="1400" dirty="0" smtClean="0">
                <a:solidFill>
                  <a:schemeClr val="tx1">
                    <a:lumMod val="50000"/>
                    <a:lumOff val="50000"/>
                  </a:schemeClr>
                </a:solidFill>
              </a:rPr>
              <a:t>JAG1</a:t>
            </a:r>
            <a:endParaRPr lang="en-US" sz="1400" dirty="0">
              <a:solidFill>
                <a:schemeClr val="tx1">
                  <a:lumMod val="50000"/>
                  <a:lumOff val="50000"/>
                </a:schemeClr>
              </a:solidFill>
            </a:endParaRPr>
          </a:p>
        </p:txBody>
      </p:sp>
      <p:grpSp>
        <p:nvGrpSpPr>
          <p:cNvPr id="15" name="Group 14"/>
          <p:cNvGrpSpPr/>
          <p:nvPr/>
        </p:nvGrpSpPr>
        <p:grpSpPr>
          <a:xfrm>
            <a:off x="381000" y="5105400"/>
            <a:ext cx="5715000" cy="1447800"/>
            <a:chOff x="-2590800" y="1219200"/>
            <a:chExt cx="5715000" cy="1447800"/>
          </a:xfrm>
        </p:grpSpPr>
        <p:sp>
          <p:nvSpPr>
            <p:cNvPr id="14" name="Rectangle 13"/>
            <p:cNvSpPr/>
            <p:nvPr/>
          </p:nvSpPr>
          <p:spPr>
            <a:xfrm>
              <a:off x="-2590800" y="1219200"/>
              <a:ext cx="5715000" cy="14478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extBox 12"/>
            <p:cNvSpPr txBox="1"/>
            <p:nvPr/>
          </p:nvSpPr>
          <p:spPr>
            <a:xfrm>
              <a:off x="-2396406" y="1295400"/>
              <a:ext cx="5520606" cy="1246495"/>
            </a:xfrm>
            <a:prstGeom prst="rect">
              <a:avLst/>
            </a:prstGeom>
            <a:noFill/>
          </p:spPr>
          <p:txBody>
            <a:bodyPr wrap="square" rtlCol="0">
              <a:spAutoFit/>
            </a:bodyPr>
            <a:lstStyle/>
            <a:p>
              <a:r>
                <a:rPr lang="en-US" dirty="0" smtClean="0"/>
                <a:t>Chemical inhibition of FGF signaling in chick embryo has been shown to increase somite length</a:t>
              </a:r>
              <a:endParaRPr lang="en-US" dirty="0"/>
            </a:p>
          </p:txBody>
        </p:sp>
      </p:grpSp>
      <p:sp>
        <p:nvSpPr>
          <p:cNvPr id="17" name="Oval 16"/>
          <p:cNvSpPr/>
          <p:nvPr/>
        </p:nvSpPr>
        <p:spPr>
          <a:xfrm>
            <a:off x="9220200" y="7924800"/>
            <a:ext cx="685800" cy="381000"/>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9296400" y="6553200"/>
            <a:ext cx="685800" cy="381000"/>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p:cNvSpPr/>
          <p:nvPr/>
        </p:nvSpPr>
        <p:spPr>
          <a:xfrm>
            <a:off x="5943600" y="2438400"/>
            <a:ext cx="685800" cy="381000"/>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p:cNvSpPr/>
          <p:nvPr/>
        </p:nvSpPr>
        <p:spPr>
          <a:xfrm>
            <a:off x="3581400" y="2133600"/>
            <a:ext cx="685800" cy="381000"/>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p:cNvSpPr/>
          <p:nvPr/>
        </p:nvSpPr>
        <p:spPr>
          <a:xfrm>
            <a:off x="8077200" y="2819400"/>
            <a:ext cx="685800" cy="381000"/>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485170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715000" y="2831337"/>
            <a:ext cx="7086600" cy="4356583"/>
            <a:chOff x="762000" y="1202266"/>
            <a:chExt cx="7086600" cy="4356583"/>
          </a:xfrm>
        </p:grpSpPr>
        <p:pic>
          <p:nvPicPr>
            <p:cNvPr id="4" name="Picture 3"/>
            <p:cNvPicPr>
              <a:picLocks noChangeAspect="1"/>
            </p:cNvPicPr>
            <p:nvPr/>
          </p:nvPicPr>
          <p:blipFill rotWithShape="1">
            <a:blip r:embed="rId2"/>
            <a:srcRect l="11234" t="1318" r="15104" b="1883"/>
            <a:stretch/>
          </p:blipFill>
          <p:spPr>
            <a:xfrm>
              <a:off x="1659467" y="1202266"/>
              <a:ext cx="4885266" cy="4351867"/>
            </a:xfrm>
            <a:prstGeom prst="rect">
              <a:avLst/>
            </a:prstGeom>
          </p:spPr>
        </p:pic>
        <p:sp>
          <p:nvSpPr>
            <p:cNvPr id="6" name="TextBox 5"/>
            <p:cNvSpPr txBox="1"/>
            <p:nvPr/>
          </p:nvSpPr>
          <p:spPr>
            <a:xfrm>
              <a:off x="6477000" y="1219200"/>
              <a:ext cx="1371600" cy="4339649"/>
            </a:xfrm>
            <a:prstGeom prst="rect">
              <a:avLst/>
            </a:prstGeom>
            <a:noFill/>
          </p:spPr>
          <p:txBody>
            <a:bodyPr wrap="square" rtlCol="0">
              <a:spAutoFit/>
            </a:bodyPr>
            <a:lstStyle/>
            <a:p>
              <a:r>
                <a:rPr lang="en-US" sz="1200" dirty="0" smtClean="0"/>
                <a:t>Germinal zone</a:t>
              </a:r>
            </a:p>
            <a:p>
              <a:endParaRPr lang="en-US" sz="1200" dirty="0" smtClean="0"/>
            </a:p>
            <a:p>
              <a:endParaRPr lang="en-US" sz="1200" dirty="0"/>
            </a:p>
            <a:p>
              <a:endParaRPr lang="en-US" sz="1200" dirty="0"/>
            </a:p>
            <a:p>
              <a:r>
                <a:rPr lang="en-US" sz="1200" dirty="0" smtClean="0"/>
                <a:t>Proliferative zone</a:t>
              </a:r>
            </a:p>
            <a:p>
              <a:endParaRPr lang="en-US" sz="1200" dirty="0"/>
            </a:p>
            <a:p>
              <a:endParaRPr lang="en-US" sz="1200" dirty="0" smtClean="0"/>
            </a:p>
            <a:p>
              <a:endParaRPr lang="en-US" sz="1200" dirty="0"/>
            </a:p>
            <a:p>
              <a:endParaRPr lang="en-US" sz="1200" dirty="0" smtClean="0"/>
            </a:p>
            <a:p>
              <a:r>
                <a:rPr lang="en-US" sz="1200" dirty="0" smtClean="0"/>
                <a:t>Maturation</a:t>
              </a:r>
            </a:p>
            <a:p>
              <a:endParaRPr lang="en-US" sz="1200" dirty="0"/>
            </a:p>
            <a:p>
              <a:endParaRPr lang="en-US" sz="1200" dirty="0" smtClean="0"/>
            </a:p>
            <a:p>
              <a:endParaRPr lang="en-US" sz="1200" dirty="0" smtClean="0"/>
            </a:p>
            <a:p>
              <a:endParaRPr lang="en-US" sz="1200" dirty="0"/>
            </a:p>
            <a:p>
              <a:endParaRPr lang="en-US" sz="1200" dirty="0" smtClean="0"/>
            </a:p>
            <a:p>
              <a:endParaRPr lang="en-US" sz="1200" dirty="0" smtClean="0"/>
            </a:p>
            <a:p>
              <a:endParaRPr lang="en-US" sz="1200" dirty="0"/>
            </a:p>
            <a:p>
              <a:r>
                <a:rPr lang="en-US" sz="1200" dirty="0" smtClean="0"/>
                <a:t>Hypertrophic</a:t>
              </a:r>
              <a:endParaRPr lang="en-US" sz="1200" dirty="0"/>
            </a:p>
            <a:p>
              <a:endParaRPr lang="en-US" sz="1200" dirty="0" smtClean="0"/>
            </a:p>
            <a:p>
              <a:endParaRPr lang="en-US" sz="1200" dirty="0"/>
            </a:p>
            <a:p>
              <a:r>
                <a:rPr lang="en-US" sz="1200" dirty="0" smtClean="0"/>
                <a:t>Invading capillaries</a:t>
              </a:r>
            </a:p>
            <a:p>
              <a:r>
                <a:rPr lang="en-US" sz="1200" dirty="0" smtClean="0"/>
                <a:t>Osteoblasts</a:t>
              </a:r>
            </a:p>
            <a:p>
              <a:r>
                <a:rPr lang="en-US" sz="1200" dirty="0" smtClean="0"/>
                <a:t>Bone </a:t>
              </a:r>
              <a:endParaRPr lang="en-US" sz="1200" dirty="0"/>
            </a:p>
          </p:txBody>
        </p:sp>
        <p:sp>
          <p:nvSpPr>
            <p:cNvPr id="7" name="TextBox 6"/>
            <p:cNvSpPr txBox="1"/>
            <p:nvPr/>
          </p:nvSpPr>
          <p:spPr>
            <a:xfrm>
              <a:off x="762000" y="1447800"/>
              <a:ext cx="1371600" cy="3785651"/>
            </a:xfrm>
            <a:prstGeom prst="rect">
              <a:avLst/>
            </a:prstGeom>
            <a:noFill/>
          </p:spPr>
          <p:txBody>
            <a:bodyPr wrap="square" rtlCol="0">
              <a:spAutoFit/>
            </a:bodyPr>
            <a:lstStyle/>
            <a:p>
              <a:r>
                <a:rPr lang="en-US" sz="1200" dirty="0" smtClean="0"/>
                <a:t>Epiphysis</a:t>
              </a:r>
            </a:p>
            <a:p>
              <a:endParaRPr lang="en-US" sz="1200" dirty="0" smtClean="0"/>
            </a:p>
            <a:p>
              <a:endParaRPr lang="en-US" sz="1200" dirty="0"/>
            </a:p>
            <a:p>
              <a:r>
                <a:rPr lang="en-US" sz="1200" dirty="0" smtClean="0"/>
                <a:t>Growth plate</a:t>
              </a:r>
            </a:p>
            <a:p>
              <a:endParaRPr lang="en-US" sz="1200" dirty="0" smtClean="0"/>
            </a:p>
            <a:p>
              <a:endParaRPr lang="en-US" sz="1200" dirty="0"/>
            </a:p>
            <a:p>
              <a:r>
                <a:rPr lang="en-US" sz="1200" dirty="0" smtClean="0"/>
                <a:t> </a:t>
              </a:r>
            </a:p>
            <a:p>
              <a:endParaRPr lang="en-US" sz="1200" dirty="0"/>
            </a:p>
            <a:p>
              <a:endParaRPr lang="en-US" sz="1200" dirty="0" smtClean="0"/>
            </a:p>
            <a:p>
              <a:endParaRPr lang="en-US" sz="1200" dirty="0"/>
            </a:p>
            <a:p>
              <a:r>
                <a:rPr lang="en-US" sz="1200" dirty="0" smtClean="0"/>
                <a:t>Diaphysis</a:t>
              </a:r>
            </a:p>
            <a:p>
              <a:endParaRPr lang="en-US" sz="1200" dirty="0"/>
            </a:p>
            <a:p>
              <a:endParaRPr lang="en-US" sz="1200" dirty="0" smtClean="0"/>
            </a:p>
            <a:p>
              <a:endParaRPr lang="en-US" sz="1200" dirty="0"/>
            </a:p>
            <a:p>
              <a:endParaRPr lang="en-US" sz="1200" dirty="0" smtClean="0"/>
            </a:p>
            <a:p>
              <a:endParaRPr lang="en-US" sz="1200" dirty="0" smtClean="0"/>
            </a:p>
            <a:p>
              <a:endParaRPr lang="en-US" sz="1200" dirty="0"/>
            </a:p>
            <a:p>
              <a:r>
                <a:rPr lang="en-US" sz="1200" dirty="0" smtClean="0"/>
                <a:t>Growth plate</a:t>
              </a:r>
            </a:p>
            <a:p>
              <a:endParaRPr lang="en-US" sz="1200" dirty="0" smtClean="0"/>
            </a:p>
            <a:p>
              <a:r>
                <a:rPr lang="en-US" sz="1200" dirty="0" smtClean="0"/>
                <a:t>Epiphysis</a:t>
              </a:r>
            </a:p>
          </p:txBody>
        </p:sp>
      </p:grpSp>
      <p:pic>
        <p:nvPicPr>
          <p:cNvPr id="9" name="Picture 8"/>
          <p:cNvPicPr>
            <a:picLocks noChangeAspect="1"/>
          </p:cNvPicPr>
          <p:nvPr/>
        </p:nvPicPr>
        <p:blipFill rotWithShape="1">
          <a:blip r:embed="rId3">
            <a:extLst>
              <a:ext uri="{BEBA8EAE-BF5A-486C-A8C5-ECC9F3942E4B}">
                <a14:imgProps xmlns:a14="http://schemas.microsoft.com/office/drawing/2010/main">
                  <a14:imgLayer r:embed="rId4">
                    <a14:imgEffect>
                      <a14:backgroundRemoval t="4833" b="80556" l="23041" r="81985"/>
                    </a14:imgEffect>
                  </a14:imgLayer>
                </a14:imgProps>
              </a:ext>
            </a:extLst>
          </a:blip>
          <a:srcRect l="15728" t="2797" r="10634" b="18866"/>
          <a:stretch/>
        </p:blipFill>
        <p:spPr>
          <a:xfrm>
            <a:off x="25400" y="2450337"/>
            <a:ext cx="4157889" cy="6781800"/>
          </a:xfrm>
          <a:prstGeom prst="rect">
            <a:avLst/>
          </a:prstGeom>
          <a:ln>
            <a:noFill/>
          </a:ln>
          <a:effectLst>
            <a:softEdge rad="112500"/>
          </a:effectLst>
        </p:spPr>
      </p:pic>
      <p:sp>
        <p:nvSpPr>
          <p:cNvPr id="10" name="TextBox 9"/>
          <p:cNvSpPr txBox="1"/>
          <p:nvPr/>
        </p:nvSpPr>
        <p:spPr>
          <a:xfrm>
            <a:off x="1" y="901005"/>
            <a:ext cx="12801600" cy="1384995"/>
          </a:xfrm>
          <a:prstGeom prst="rect">
            <a:avLst/>
          </a:prstGeom>
          <a:noFill/>
        </p:spPr>
        <p:txBody>
          <a:bodyPr wrap="square" rtlCol="0">
            <a:spAutoFit/>
          </a:bodyPr>
          <a:lstStyle/>
          <a:p>
            <a:r>
              <a:rPr lang="en-US" sz="2800" dirty="0" smtClean="0"/>
              <a:t>Elongation of the rostral-caudal axis of cervical vertebrae and leg bones is accomplished by accelerating and extending chondrogenesis at the growth plates and is also regulated by the</a:t>
            </a:r>
            <a:r>
              <a:rPr lang="en-US" sz="2800" b="1" dirty="0" smtClean="0"/>
              <a:t> FGF </a:t>
            </a:r>
            <a:r>
              <a:rPr lang="en-US" sz="2800" dirty="0" smtClean="0"/>
              <a:t>pathway </a:t>
            </a:r>
          </a:p>
        </p:txBody>
      </p:sp>
      <p:pic>
        <p:nvPicPr>
          <p:cNvPr id="12" name="Picture 11"/>
          <p:cNvPicPr>
            <a:picLocks noChangeAspect="1"/>
          </p:cNvPicPr>
          <p:nvPr/>
        </p:nvPicPr>
        <p:blipFill rotWithShape="1">
          <a:blip r:embed="rId5">
            <a:extLst>
              <a:ext uri="{BEBA8EAE-BF5A-486C-A8C5-ECC9F3942E4B}">
                <a14:imgProps xmlns:a14="http://schemas.microsoft.com/office/drawing/2010/main">
                  <a14:imgLayer r:embed="rId6">
                    <a14:imgEffect>
                      <a14:backgroundRemoval t="41667" b="99375" l="47917" r="58417"/>
                    </a14:imgEffect>
                  </a14:imgLayer>
                </a14:imgProps>
              </a:ext>
            </a:extLst>
          </a:blip>
          <a:srcRect l="46811" t="41666" r="41401"/>
          <a:stretch/>
        </p:blipFill>
        <p:spPr>
          <a:xfrm>
            <a:off x="4267200" y="2695870"/>
            <a:ext cx="1320801" cy="6536267"/>
          </a:xfrm>
          <a:prstGeom prst="rect">
            <a:avLst/>
          </a:prstGeom>
        </p:spPr>
      </p:pic>
      <p:pic>
        <p:nvPicPr>
          <p:cNvPr id="13" name="Picture 12"/>
          <p:cNvPicPr>
            <a:picLocks noChangeAspect="1"/>
          </p:cNvPicPr>
          <p:nvPr/>
        </p:nvPicPr>
        <p:blipFill rotWithShape="1">
          <a:blip r:embed="rId7"/>
          <a:srcRect l="7709" b="65256"/>
          <a:stretch/>
        </p:blipFill>
        <p:spPr>
          <a:xfrm>
            <a:off x="6096000" y="7631937"/>
            <a:ext cx="5867400" cy="1893063"/>
          </a:xfrm>
          <a:prstGeom prst="rect">
            <a:avLst/>
          </a:prstGeom>
        </p:spPr>
      </p:pic>
      <p:sp>
        <p:nvSpPr>
          <p:cNvPr id="14" name="TextBox 13"/>
          <p:cNvSpPr txBox="1"/>
          <p:nvPr/>
        </p:nvSpPr>
        <p:spPr>
          <a:xfrm>
            <a:off x="0" y="177225"/>
            <a:ext cx="6077305" cy="584775"/>
          </a:xfrm>
          <a:prstGeom prst="rect">
            <a:avLst/>
          </a:prstGeom>
          <a:noFill/>
        </p:spPr>
        <p:txBody>
          <a:bodyPr wrap="none" rtlCol="0">
            <a:spAutoFit/>
          </a:bodyPr>
          <a:lstStyle/>
          <a:p>
            <a:r>
              <a:rPr lang="en-US" sz="3200" dirty="0" smtClean="0"/>
              <a:t>Following early somite formation….</a:t>
            </a:r>
            <a:endParaRPr lang="en-US" sz="3200" dirty="0"/>
          </a:p>
        </p:txBody>
      </p:sp>
    </p:spTree>
    <p:extLst>
      <p:ext uri="{BB962C8B-B14F-4D97-AF65-F5344CB8AC3E}">
        <p14:creationId xmlns:p14="http://schemas.microsoft.com/office/powerpoint/2010/main" val="1938633409"/>
      </p:ext>
    </p:extLst>
  </p:cSld>
  <p:clrMapOvr>
    <a:masterClrMapping/>
  </p:clrMapOvr>
  <p:transition spd="slow" advClick="0" advTm="8000">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4419600" y="1447800"/>
            <a:ext cx="8249939" cy="5410200"/>
            <a:chOff x="1295400" y="1676400"/>
            <a:chExt cx="6787784" cy="4406524"/>
          </a:xfrm>
        </p:grpSpPr>
        <p:pic>
          <p:nvPicPr>
            <p:cNvPr id="4" name="Picture 3"/>
            <p:cNvPicPr>
              <a:picLocks noChangeAspect="1"/>
            </p:cNvPicPr>
            <p:nvPr/>
          </p:nvPicPr>
          <p:blipFill rotWithShape="1">
            <a:blip r:embed="rId2"/>
            <a:srcRect l="15996" t="27163" r="29275" b="4829"/>
            <a:stretch/>
          </p:blipFill>
          <p:spPr>
            <a:xfrm>
              <a:off x="2180859" y="1727199"/>
              <a:ext cx="4673600" cy="4355725"/>
            </a:xfrm>
            <a:prstGeom prst="rect">
              <a:avLst/>
            </a:prstGeom>
          </p:spPr>
        </p:pic>
        <p:sp>
          <p:nvSpPr>
            <p:cNvPr id="6" name="Rectangle 5"/>
            <p:cNvSpPr/>
            <p:nvPr/>
          </p:nvSpPr>
          <p:spPr>
            <a:xfrm>
              <a:off x="5638800" y="2819400"/>
              <a:ext cx="1066800" cy="6858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5638800" y="4572000"/>
              <a:ext cx="1066800" cy="6858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p:cNvSpPr/>
            <p:nvPr/>
          </p:nvSpPr>
          <p:spPr>
            <a:xfrm>
              <a:off x="2514600" y="4572000"/>
              <a:ext cx="762000" cy="1295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p:cNvSpPr/>
            <p:nvPr/>
          </p:nvSpPr>
          <p:spPr>
            <a:xfrm>
              <a:off x="2057400" y="1676400"/>
              <a:ext cx="2286000" cy="762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extBox 11"/>
            <p:cNvSpPr txBox="1"/>
            <p:nvPr/>
          </p:nvSpPr>
          <p:spPr>
            <a:xfrm>
              <a:off x="5904683" y="2858631"/>
              <a:ext cx="2178501" cy="2246769"/>
            </a:xfrm>
            <a:prstGeom prst="rect">
              <a:avLst/>
            </a:prstGeom>
            <a:noFill/>
          </p:spPr>
          <p:txBody>
            <a:bodyPr wrap="none" rtlCol="0">
              <a:spAutoFit/>
            </a:bodyPr>
            <a:lstStyle/>
            <a:p>
              <a:r>
                <a:rPr lang="en-US" sz="1400" dirty="0" smtClean="0"/>
                <a:t>-185 mmHg        2.5 meters</a:t>
              </a:r>
            </a:p>
            <a:p>
              <a:endParaRPr lang="en-US" sz="1400" dirty="0"/>
            </a:p>
            <a:p>
              <a:endParaRPr lang="en-US" sz="1400" dirty="0" smtClean="0"/>
            </a:p>
            <a:p>
              <a:endParaRPr lang="en-US" sz="1400" dirty="0"/>
            </a:p>
            <a:p>
              <a:endParaRPr lang="en-US" sz="1400" dirty="0" smtClean="0"/>
            </a:p>
            <a:p>
              <a:endParaRPr lang="en-US" sz="1400" dirty="0"/>
            </a:p>
            <a:p>
              <a:endParaRPr lang="en-US" sz="1400" dirty="0" smtClean="0"/>
            </a:p>
            <a:p>
              <a:endParaRPr lang="en-US" sz="1400" dirty="0" smtClean="0"/>
            </a:p>
            <a:p>
              <a:endParaRPr lang="en-US" sz="1400" dirty="0"/>
            </a:p>
            <a:p>
              <a:r>
                <a:rPr lang="en-US" sz="1400" dirty="0" smtClean="0"/>
                <a:t>+185 mmHg        2.5 meters</a:t>
              </a:r>
              <a:endParaRPr lang="en-US" sz="1400" dirty="0"/>
            </a:p>
          </p:txBody>
        </p:sp>
        <p:sp>
          <p:nvSpPr>
            <p:cNvPr id="18" name="Rectangle 17"/>
            <p:cNvSpPr/>
            <p:nvPr/>
          </p:nvSpPr>
          <p:spPr>
            <a:xfrm>
              <a:off x="2438400" y="4572000"/>
              <a:ext cx="152400" cy="762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extBox 12"/>
            <p:cNvSpPr txBox="1"/>
            <p:nvPr/>
          </p:nvSpPr>
          <p:spPr>
            <a:xfrm>
              <a:off x="1295400" y="4608493"/>
              <a:ext cx="2005767" cy="777105"/>
            </a:xfrm>
            <a:prstGeom prst="rect">
              <a:avLst/>
            </a:prstGeom>
            <a:noFill/>
          </p:spPr>
          <p:txBody>
            <a:bodyPr wrap="none" rtlCol="0">
              <a:spAutoFit/>
            </a:bodyPr>
            <a:lstStyle/>
            <a:p>
              <a:r>
                <a:rPr lang="en-US" sz="1400" dirty="0" smtClean="0"/>
                <a:t>-22 mmHg                 0.3 meters</a:t>
              </a:r>
            </a:p>
            <a:p>
              <a:endParaRPr lang="en-US" sz="1400" dirty="0" smtClean="0"/>
            </a:p>
            <a:p>
              <a:endParaRPr lang="en-US" sz="1400" dirty="0"/>
            </a:p>
            <a:p>
              <a:r>
                <a:rPr lang="en-US" sz="1400" dirty="0" smtClean="0"/>
                <a:t>+110 mmHg              1.5 meters</a:t>
              </a:r>
              <a:endParaRPr lang="en-US" sz="1400" dirty="0"/>
            </a:p>
          </p:txBody>
        </p:sp>
        <p:cxnSp>
          <p:nvCxnSpPr>
            <p:cNvPr id="23" name="Straight Connector 22"/>
            <p:cNvCxnSpPr/>
            <p:nvPr/>
          </p:nvCxnSpPr>
          <p:spPr>
            <a:xfrm>
              <a:off x="2438400" y="4876800"/>
              <a:ext cx="5334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2438400" y="4648200"/>
              <a:ext cx="5334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extBox 1"/>
          <p:cNvSpPr txBox="1"/>
          <p:nvPr/>
        </p:nvSpPr>
        <p:spPr>
          <a:xfrm>
            <a:off x="4800600" y="1752600"/>
            <a:ext cx="2528607" cy="1200328"/>
          </a:xfrm>
          <a:prstGeom prst="rect">
            <a:avLst/>
          </a:prstGeom>
          <a:noFill/>
        </p:spPr>
        <p:txBody>
          <a:bodyPr wrap="none" rtlCol="0">
            <a:spAutoFit/>
          </a:bodyPr>
          <a:lstStyle/>
          <a:p>
            <a:r>
              <a:rPr lang="en-US" sz="2400" dirty="0" smtClean="0"/>
              <a:t>Blood pressure:</a:t>
            </a:r>
          </a:p>
          <a:p>
            <a:r>
              <a:rPr lang="en-US" sz="2400" dirty="0" smtClean="0"/>
              <a:t>Human 100 mmHg</a:t>
            </a:r>
          </a:p>
          <a:p>
            <a:r>
              <a:rPr lang="en-US" sz="2400" dirty="0" smtClean="0"/>
              <a:t>Giraffe 250 mmHg</a:t>
            </a:r>
            <a:endParaRPr lang="en-US" sz="2400" dirty="0"/>
          </a:p>
        </p:txBody>
      </p:sp>
      <p:pic>
        <p:nvPicPr>
          <p:cNvPr id="26" name="Picture 25"/>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20000"/>
                    </a14:imgEffect>
                  </a14:imgLayer>
                </a14:imgProps>
              </a:ext>
            </a:extLst>
          </a:blip>
          <a:srcRect l="13121" r="22716" b="5903"/>
          <a:stretch/>
        </p:blipFill>
        <p:spPr>
          <a:xfrm>
            <a:off x="685800" y="5715000"/>
            <a:ext cx="3591749" cy="3505200"/>
          </a:xfrm>
          <a:prstGeom prst="rect">
            <a:avLst/>
          </a:prstGeom>
          <a:ln>
            <a:noFill/>
          </a:ln>
          <a:effectLst>
            <a:softEdge rad="112500"/>
          </a:effectLst>
        </p:spPr>
      </p:pic>
      <p:sp>
        <p:nvSpPr>
          <p:cNvPr id="28" name="TextBox 27"/>
          <p:cNvSpPr txBox="1"/>
          <p:nvPr/>
        </p:nvSpPr>
        <p:spPr>
          <a:xfrm>
            <a:off x="304800" y="304800"/>
            <a:ext cx="11720808" cy="477054"/>
          </a:xfrm>
          <a:prstGeom prst="rect">
            <a:avLst/>
          </a:prstGeom>
          <a:noFill/>
        </p:spPr>
        <p:txBody>
          <a:bodyPr wrap="none" rtlCol="0">
            <a:spAutoFit/>
          </a:bodyPr>
          <a:lstStyle/>
          <a:p>
            <a:r>
              <a:rPr lang="en-US" dirty="0" smtClean="0"/>
              <a:t>Giraffe - a turbocharged cardiovascular system to supply its brain with oxygenated blood </a:t>
            </a:r>
            <a:endParaRPr lang="en-US" dirty="0"/>
          </a:p>
        </p:txBody>
      </p:sp>
      <p:pic>
        <p:nvPicPr>
          <p:cNvPr id="29" name="Picture 28" descr="Giraffe_Genome_NMAIST_PSU_2102_029.jpg"/>
          <p:cNvPicPr>
            <a:picLocks noChangeAspect="1"/>
          </p:cNvPicPr>
          <p:nvPr/>
        </p:nvPicPr>
        <p:blipFill rotWithShape="1">
          <a:blip r:embed="rId5" cstate="print"/>
          <a:srcRect l="34720" t="16671" r="32164" b="3030"/>
          <a:stretch/>
        </p:blipFill>
        <p:spPr>
          <a:xfrm>
            <a:off x="1219200" y="1447800"/>
            <a:ext cx="2519212" cy="4069649"/>
          </a:xfrm>
          <a:prstGeom prst="rect">
            <a:avLst/>
          </a:prstGeom>
          <a:ln>
            <a:noFill/>
          </a:ln>
          <a:effectLst>
            <a:softEdge rad="112500"/>
          </a:effectLst>
        </p:spPr>
      </p:pic>
    </p:spTree>
    <p:extLst>
      <p:ext uri="{BB962C8B-B14F-4D97-AF65-F5344CB8AC3E}">
        <p14:creationId xmlns:p14="http://schemas.microsoft.com/office/powerpoint/2010/main" val="4008638288"/>
      </p:ext>
    </p:extLst>
  </p:cSld>
  <p:clrMapOvr>
    <a:masterClrMapping/>
  </p:clrMapOvr>
  <p:transition spd="slow" advClick="0" advTm="8000">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0" y="0"/>
            <a:ext cx="12801600" cy="1200329"/>
          </a:xfrm>
          <a:prstGeom prst="rect">
            <a:avLst/>
          </a:prstGeom>
        </p:spPr>
        <p:txBody>
          <a:bodyPr wrap="square">
            <a:spAutoFit/>
          </a:bodyPr>
          <a:lstStyle/>
          <a:p>
            <a:pPr algn="ctr"/>
            <a:r>
              <a:rPr lang="en-US" sz="3600" dirty="0" smtClean="0">
                <a:solidFill>
                  <a:srgbClr val="FFFFFF"/>
                </a:solidFill>
              </a:rPr>
              <a:t>Adaptations of the cardiovascular system to handle </a:t>
            </a:r>
            <a:r>
              <a:rPr lang="en-US" sz="3600" dirty="0">
                <a:solidFill>
                  <a:srgbClr val="FFFFFF"/>
                </a:solidFill>
              </a:rPr>
              <a:t>extreme </a:t>
            </a:r>
            <a:r>
              <a:rPr lang="en-US" sz="3600" dirty="0" smtClean="0">
                <a:solidFill>
                  <a:srgbClr val="FFFFFF"/>
                </a:solidFill>
              </a:rPr>
              <a:t>hydrostatic pressure variation associated with movement</a:t>
            </a:r>
          </a:p>
        </p:txBody>
      </p:sp>
      <p:grpSp>
        <p:nvGrpSpPr>
          <p:cNvPr id="12" name="Group 11"/>
          <p:cNvGrpSpPr/>
          <p:nvPr/>
        </p:nvGrpSpPr>
        <p:grpSpPr>
          <a:xfrm>
            <a:off x="10134600" y="6172200"/>
            <a:ext cx="2286000" cy="3276600"/>
            <a:chOff x="304800" y="5181600"/>
            <a:chExt cx="2286000" cy="3276600"/>
          </a:xfrm>
        </p:grpSpPr>
        <p:pic>
          <p:nvPicPr>
            <p:cNvPr id="2" name="Picture 1" descr="Screen Shot 2014-05-15 at 1.32.57 PM.png"/>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661" b="92385" l="9953" r="89929">
                          <a14:foregroundMark x1="50770" y1="71523" x2="50770" y2="71523"/>
                          <a14:foregroundMark x1="48637" y1="25104" x2="48637" y2="25104"/>
                          <a14:foregroundMark x1="54147" y1="3929" x2="54147" y2="3929"/>
                          <a14:foregroundMark x1="56931" y1="56398" x2="56931" y2="56398"/>
                        </a14:backgroundRemoval>
                      </a14:imgEffect>
                    </a14:imgLayer>
                  </a14:imgProps>
                </a:ext>
                <a:ext uri="{28A0092B-C50C-407E-A947-70E740481C1C}">
                  <a14:useLocalDpi xmlns:a14="http://schemas.microsoft.com/office/drawing/2010/main" val="0"/>
                </a:ext>
              </a:extLst>
            </a:blip>
            <a:srcRect b="19786"/>
            <a:stretch/>
          </p:blipFill>
          <p:spPr>
            <a:xfrm>
              <a:off x="304800" y="5334000"/>
              <a:ext cx="2286000" cy="3124200"/>
            </a:xfrm>
            <a:prstGeom prst="rect">
              <a:avLst/>
            </a:prstGeom>
          </p:spPr>
        </p:pic>
        <p:sp>
          <p:nvSpPr>
            <p:cNvPr id="7" name="TextBox 6"/>
            <p:cNvSpPr txBox="1"/>
            <p:nvPr/>
          </p:nvSpPr>
          <p:spPr>
            <a:xfrm>
              <a:off x="769868" y="7162800"/>
              <a:ext cx="1287532" cy="307777"/>
            </a:xfrm>
            <a:prstGeom prst="rect">
              <a:avLst/>
            </a:prstGeom>
            <a:noFill/>
          </p:spPr>
          <p:txBody>
            <a:bodyPr wrap="none" rtlCol="0">
              <a:spAutoFit/>
            </a:bodyPr>
            <a:lstStyle/>
            <a:p>
              <a:r>
                <a:rPr lang="en-US" sz="1400" dirty="0" smtClean="0">
                  <a:solidFill>
                    <a:srgbClr val="FFFFFF"/>
                  </a:solidFill>
                  <a:latin typeface="Arial"/>
                  <a:cs typeface="Arial"/>
                </a:rPr>
                <a:t>Carotid artery</a:t>
              </a:r>
              <a:endParaRPr lang="en-US" sz="1400" dirty="0">
                <a:solidFill>
                  <a:srgbClr val="FFFFFF"/>
                </a:solidFill>
                <a:latin typeface="Arial"/>
                <a:cs typeface="Arial"/>
              </a:endParaRPr>
            </a:p>
          </p:txBody>
        </p:sp>
        <p:sp>
          <p:nvSpPr>
            <p:cNvPr id="6" name="TextBox 5"/>
            <p:cNvSpPr txBox="1"/>
            <p:nvPr/>
          </p:nvSpPr>
          <p:spPr>
            <a:xfrm>
              <a:off x="533400" y="5181600"/>
              <a:ext cx="1838965" cy="307777"/>
            </a:xfrm>
            <a:prstGeom prst="rect">
              <a:avLst/>
            </a:prstGeom>
            <a:noFill/>
          </p:spPr>
          <p:txBody>
            <a:bodyPr wrap="none" rtlCol="0">
              <a:spAutoFit/>
            </a:bodyPr>
            <a:lstStyle/>
            <a:p>
              <a:r>
                <a:rPr lang="en-US" sz="1400" dirty="0" smtClean="0">
                  <a:solidFill>
                    <a:srgbClr val="FFFFFF"/>
                  </a:solidFill>
                  <a:latin typeface="Arial"/>
                  <a:cs typeface="Arial"/>
                </a:rPr>
                <a:t>Posterior tibial artery</a:t>
              </a:r>
              <a:endParaRPr lang="en-US" sz="1400" dirty="0">
                <a:solidFill>
                  <a:srgbClr val="FFFFFF"/>
                </a:solidFill>
                <a:latin typeface="Arial"/>
                <a:cs typeface="Arial"/>
              </a:endParaRPr>
            </a:p>
          </p:txBody>
        </p:sp>
      </p:grpSp>
      <p:sp>
        <p:nvSpPr>
          <p:cNvPr id="3" name="Rectangle 2"/>
          <p:cNvSpPr/>
          <p:nvPr/>
        </p:nvSpPr>
        <p:spPr>
          <a:xfrm>
            <a:off x="0" y="1676400"/>
            <a:ext cx="6778902" cy="7786747"/>
          </a:xfrm>
          <a:prstGeom prst="rect">
            <a:avLst/>
          </a:prstGeom>
        </p:spPr>
        <p:txBody>
          <a:bodyPr wrap="square">
            <a:spAutoFit/>
          </a:bodyPr>
          <a:lstStyle/>
          <a:p>
            <a:pPr marL="342900" indent="-342900">
              <a:spcBef>
                <a:spcPts val="1000"/>
              </a:spcBef>
              <a:buFont typeface="Arial"/>
              <a:buChar char="•"/>
            </a:pPr>
            <a:r>
              <a:rPr lang="en-US" sz="3000" dirty="0" smtClean="0">
                <a:solidFill>
                  <a:srgbClr val="FFFFFF"/>
                </a:solidFill>
              </a:rPr>
              <a:t>Left </a:t>
            </a:r>
            <a:r>
              <a:rPr lang="en-US" sz="3000" dirty="0">
                <a:solidFill>
                  <a:srgbClr val="FFFFFF"/>
                </a:solidFill>
              </a:rPr>
              <a:t>ventricular wall hypertrophy (ca. 2X of expected for mammals</a:t>
            </a:r>
            <a:r>
              <a:rPr lang="en-US" sz="3000" dirty="0" smtClean="0">
                <a:solidFill>
                  <a:srgbClr val="FFFFFF"/>
                </a:solidFill>
              </a:rPr>
              <a:t>) to get the pressure up</a:t>
            </a:r>
          </a:p>
          <a:p>
            <a:pPr marL="342900" indent="-342900">
              <a:spcBef>
                <a:spcPts val="1000"/>
              </a:spcBef>
              <a:buFont typeface="Arial"/>
              <a:buChar char="•"/>
            </a:pPr>
            <a:endParaRPr lang="en-US" sz="3000" dirty="0" smtClean="0">
              <a:solidFill>
                <a:srgbClr val="FFFFFF"/>
              </a:solidFill>
            </a:endParaRPr>
          </a:p>
          <a:p>
            <a:pPr marL="342900" indent="-342900">
              <a:spcBef>
                <a:spcPts val="1000"/>
              </a:spcBef>
              <a:buFont typeface="Arial"/>
              <a:buChar char="•"/>
            </a:pPr>
            <a:r>
              <a:rPr lang="en-US" sz="3000" dirty="0" smtClean="0">
                <a:solidFill>
                  <a:srgbClr val="FFFFFF"/>
                </a:solidFill>
              </a:rPr>
              <a:t>Thickened </a:t>
            </a:r>
            <a:r>
              <a:rPr lang="en-US" sz="3000" dirty="0">
                <a:solidFill>
                  <a:srgbClr val="FFFFFF"/>
                </a:solidFill>
              </a:rPr>
              <a:t>blood vessel walls (tunica media) in lower </a:t>
            </a:r>
            <a:r>
              <a:rPr lang="en-US" sz="3000" dirty="0" smtClean="0">
                <a:solidFill>
                  <a:srgbClr val="FFFFFF"/>
                </a:solidFill>
              </a:rPr>
              <a:t>extremities</a:t>
            </a:r>
          </a:p>
          <a:p>
            <a:pPr marL="342900" indent="-342900">
              <a:spcBef>
                <a:spcPts val="1000"/>
              </a:spcBef>
              <a:buFont typeface="Arial"/>
              <a:buChar char="•"/>
            </a:pPr>
            <a:endParaRPr lang="en-US" sz="3000" dirty="0">
              <a:solidFill>
                <a:srgbClr val="FFFFFF"/>
              </a:solidFill>
            </a:endParaRPr>
          </a:p>
          <a:p>
            <a:pPr marL="342900" indent="-342900">
              <a:spcBef>
                <a:spcPts val="1000"/>
              </a:spcBef>
              <a:buFont typeface="Arial"/>
              <a:buChar char="•"/>
            </a:pPr>
            <a:r>
              <a:rPr lang="en-US" sz="3000" dirty="0" smtClean="0">
                <a:solidFill>
                  <a:srgbClr val="FFFFFF"/>
                </a:solidFill>
              </a:rPr>
              <a:t>To counteract the potential rapid rush of blood to the brain when giraffes lower their head to drink:  </a:t>
            </a:r>
          </a:p>
          <a:p>
            <a:pPr>
              <a:spcBef>
                <a:spcPts val="1000"/>
              </a:spcBef>
            </a:pPr>
            <a:r>
              <a:rPr lang="en-US" sz="3000" b="1" dirty="0">
                <a:solidFill>
                  <a:srgbClr val="FFFFFF"/>
                </a:solidFill>
              </a:rPr>
              <a:t> </a:t>
            </a:r>
            <a:r>
              <a:rPr lang="en-US" sz="3000" b="1" dirty="0" smtClean="0">
                <a:solidFill>
                  <a:srgbClr val="FFFFFF"/>
                </a:solidFill>
              </a:rPr>
              <a:t>    - rete mirable</a:t>
            </a:r>
            <a:r>
              <a:rPr lang="en-US" sz="3000" dirty="0">
                <a:solidFill>
                  <a:srgbClr val="FFFFFF"/>
                </a:solidFill>
              </a:rPr>
              <a:t> </a:t>
            </a:r>
            <a:r>
              <a:rPr lang="en-US" sz="3000" dirty="0" smtClean="0">
                <a:solidFill>
                  <a:srgbClr val="FFFFFF"/>
                </a:solidFill>
              </a:rPr>
              <a:t>impedes rapid arterial blood flow to the brain</a:t>
            </a:r>
            <a:endParaRPr lang="en-US" sz="3000" dirty="0">
              <a:solidFill>
                <a:srgbClr val="FFFFFF"/>
              </a:solidFill>
            </a:endParaRPr>
          </a:p>
          <a:p>
            <a:pPr>
              <a:spcBef>
                <a:spcPts val="1000"/>
              </a:spcBef>
            </a:pPr>
            <a:r>
              <a:rPr lang="en-US" sz="3000" b="1" dirty="0">
                <a:solidFill>
                  <a:srgbClr val="FFFFFF"/>
                </a:solidFill>
              </a:rPr>
              <a:t> </a:t>
            </a:r>
            <a:r>
              <a:rPr lang="en-US" sz="3000" b="1" dirty="0" smtClean="0">
                <a:solidFill>
                  <a:srgbClr val="FFFFFF"/>
                </a:solidFill>
              </a:rPr>
              <a:t>    - jugular vein valves </a:t>
            </a:r>
            <a:r>
              <a:rPr lang="en-US" sz="3000" dirty="0" smtClean="0">
                <a:solidFill>
                  <a:srgbClr val="FFFFFF"/>
                </a:solidFill>
              </a:rPr>
              <a:t>prevent backflow of blood from the heart and inferior vena cava to the head.</a:t>
            </a:r>
          </a:p>
        </p:txBody>
      </p:sp>
      <p:pic>
        <p:nvPicPr>
          <p:cNvPr id="10" name="Picture 9"/>
          <p:cNvPicPr>
            <a:picLocks noChangeAspect="1"/>
          </p:cNvPicPr>
          <p:nvPr/>
        </p:nvPicPr>
        <p:blipFill>
          <a:blip r:embed="rId4"/>
          <a:stretch>
            <a:fillRect/>
          </a:stretch>
        </p:blipFill>
        <p:spPr>
          <a:xfrm>
            <a:off x="7086600" y="6248400"/>
            <a:ext cx="2578568" cy="2971800"/>
          </a:xfrm>
          <a:prstGeom prst="rect">
            <a:avLst/>
          </a:prstGeom>
        </p:spPr>
      </p:pic>
      <p:grpSp>
        <p:nvGrpSpPr>
          <p:cNvPr id="17" name="Group 16"/>
          <p:cNvGrpSpPr/>
          <p:nvPr/>
        </p:nvGrpSpPr>
        <p:grpSpPr>
          <a:xfrm>
            <a:off x="7019734" y="1509855"/>
            <a:ext cx="5553266" cy="4433745"/>
            <a:chOff x="6477000" y="838199"/>
            <a:chExt cx="5553266" cy="4433745"/>
          </a:xfrm>
        </p:grpSpPr>
        <p:pic>
          <p:nvPicPr>
            <p:cNvPr id="11" name="Picture 10"/>
            <p:cNvPicPr>
              <a:picLocks noChangeAspect="1"/>
            </p:cNvPicPr>
            <p:nvPr/>
          </p:nvPicPr>
          <p:blipFill>
            <a:blip r:embed="rId5"/>
            <a:stretch>
              <a:fillRect/>
            </a:stretch>
          </p:blipFill>
          <p:spPr>
            <a:xfrm>
              <a:off x="6477000" y="838199"/>
              <a:ext cx="5553266" cy="4433745"/>
            </a:xfrm>
            <a:prstGeom prst="rect">
              <a:avLst/>
            </a:prstGeom>
          </p:spPr>
        </p:pic>
        <p:sp>
          <p:nvSpPr>
            <p:cNvPr id="14" name="Rectangle 13"/>
            <p:cNvSpPr/>
            <p:nvPr/>
          </p:nvSpPr>
          <p:spPr>
            <a:xfrm>
              <a:off x="7924800" y="2362200"/>
              <a:ext cx="838200" cy="1143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p:cNvSpPr/>
            <p:nvPr/>
          </p:nvSpPr>
          <p:spPr>
            <a:xfrm>
              <a:off x="10668000" y="3733800"/>
              <a:ext cx="1295400" cy="1295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9" name="Straight Arrow Connector 18"/>
          <p:cNvCxnSpPr/>
          <p:nvPr/>
        </p:nvCxnSpPr>
        <p:spPr>
          <a:xfrm flipH="1">
            <a:off x="9150818" y="4693473"/>
            <a:ext cx="1143000" cy="1752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1430000" y="3802928"/>
            <a:ext cx="3218" cy="2743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10411176" y="3996964"/>
            <a:ext cx="904524" cy="44612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74840802"/>
      </p:ext>
    </p:extLst>
  </p:cSld>
  <p:clrMapOvr>
    <a:masterClrMapping/>
  </p:clrMapOvr>
  <p:transition spd="slow" advClick="0" advTm="4000">
    <p:fade thruBlk="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3 giraffe 2.8GB.JPG"/>
          <p:cNvPicPr>
            <a:picLocks noChangeAspect="1"/>
          </p:cNvPicPr>
          <p:nvPr/>
        </p:nvPicPr>
        <p:blipFill rotWithShape="1">
          <a:blip r:embed="rId2" cstate="print">
            <a:alphaModFix amt="37000"/>
            <a:extLst>
              <a:ext uri="{28A0092B-C50C-407E-A947-70E740481C1C}">
                <a14:useLocalDpi xmlns:a14="http://schemas.microsoft.com/office/drawing/2010/main" val="0"/>
              </a:ext>
            </a:extLst>
          </a:blip>
          <a:srcRect t="5498"/>
          <a:stretch/>
        </p:blipFill>
        <p:spPr>
          <a:xfrm>
            <a:off x="0" y="0"/>
            <a:ext cx="12801600" cy="9601200"/>
          </a:xfrm>
          <a:prstGeom prst="rect">
            <a:avLst/>
          </a:prstGeom>
        </p:spPr>
      </p:pic>
      <p:sp>
        <p:nvSpPr>
          <p:cNvPr id="3" name="Content Placeholder 2"/>
          <p:cNvSpPr>
            <a:spLocks noGrp="1"/>
          </p:cNvSpPr>
          <p:nvPr>
            <p:ph idx="1"/>
          </p:nvPr>
        </p:nvSpPr>
        <p:spPr>
          <a:xfrm>
            <a:off x="990600" y="685800"/>
            <a:ext cx="11521440" cy="8195630"/>
          </a:xfrm>
        </p:spPr>
        <p:txBody>
          <a:bodyPr>
            <a:normAutofit/>
          </a:bodyPr>
          <a:lstStyle/>
          <a:p>
            <a:pPr marL="0" indent="0">
              <a:buNone/>
            </a:pPr>
            <a:r>
              <a:rPr lang="en-US" sz="3600" b="1" dirty="0" smtClean="0"/>
              <a:t>Q: What determines giraffe’s long neck and legs?</a:t>
            </a:r>
          </a:p>
          <a:p>
            <a:pPr marL="0" indent="0">
              <a:buNone/>
            </a:pPr>
            <a:r>
              <a:rPr lang="en-US" sz="3600" b="1" dirty="0" smtClean="0"/>
              <a:t>A: DNA sequence of the genes!</a:t>
            </a:r>
          </a:p>
          <a:p>
            <a:pPr marL="0" indent="0">
              <a:buNone/>
            </a:pPr>
            <a:endParaRPr lang="en-US" sz="3600" b="1" dirty="0" smtClean="0"/>
          </a:p>
          <a:p>
            <a:pPr marL="0" indent="0">
              <a:buNone/>
            </a:pPr>
            <a:r>
              <a:rPr lang="en-US" sz="3600" b="1" dirty="0" smtClean="0"/>
              <a:t>Our </a:t>
            </a:r>
            <a:r>
              <a:rPr lang="en-US" sz="3600" b="1" dirty="0"/>
              <a:t>studies suggest that </a:t>
            </a:r>
            <a:r>
              <a:rPr lang="en-US" sz="3600" b="1" dirty="0" smtClean="0"/>
              <a:t>small </a:t>
            </a:r>
            <a:r>
              <a:rPr lang="en-US" sz="3600" b="1" dirty="0"/>
              <a:t>differences in less than 30 </a:t>
            </a:r>
            <a:r>
              <a:rPr lang="en-US" sz="3600" b="1" dirty="0" smtClean="0"/>
              <a:t>developmental regulatory genes </a:t>
            </a:r>
            <a:r>
              <a:rPr lang="en-US" sz="3600" b="1" dirty="0"/>
              <a:t>are responsible for giraffe’s long legs and neck.</a:t>
            </a:r>
          </a:p>
          <a:p>
            <a:pPr marL="0" indent="0">
              <a:buNone/>
            </a:pPr>
            <a:endParaRPr lang="en-US" sz="3600" b="1" dirty="0" smtClean="0"/>
          </a:p>
          <a:p>
            <a:pPr marL="0" indent="0">
              <a:buNone/>
            </a:pPr>
            <a:r>
              <a:rPr lang="en-US" sz="3600" b="1" dirty="0" smtClean="0"/>
              <a:t>Q: How did we find the responsible DNA sequences and genes?</a:t>
            </a:r>
          </a:p>
          <a:p>
            <a:pPr marL="0" indent="0">
              <a:buNone/>
            </a:pPr>
            <a:r>
              <a:rPr lang="en-US" sz="3600" b="1" dirty="0" smtClean="0"/>
              <a:t>A: Compared giraffe with other animals that don’t have a long neck and legs and see what the is difference in DNA sequence.</a:t>
            </a:r>
          </a:p>
          <a:p>
            <a:pPr marL="0" indent="0">
              <a:buNone/>
            </a:pPr>
            <a:endParaRPr lang="en-US" sz="3600" b="1" dirty="0"/>
          </a:p>
          <a:p>
            <a:pPr marL="0" indent="0">
              <a:buNone/>
            </a:pPr>
            <a:endParaRPr lang="en-US" sz="3600" b="1" dirty="0" smtClean="0"/>
          </a:p>
        </p:txBody>
      </p:sp>
    </p:spTree>
    <p:extLst>
      <p:ext uri="{BB962C8B-B14F-4D97-AF65-F5344CB8AC3E}">
        <p14:creationId xmlns:p14="http://schemas.microsoft.com/office/powerpoint/2010/main" val="2181608739"/>
      </p:ext>
    </p:extLst>
  </p:cSld>
  <p:clrMapOvr>
    <a:masterClrMapping/>
  </p:clrMapOvr>
  <p:transition spd="slow" advClick="0" advTm="8000">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609600" y="304801"/>
            <a:ext cx="8915400" cy="761999"/>
          </a:xfrm>
          <a:prstGeom prst="rect">
            <a:avLst/>
          </a:prstGeom>
        </p:spPr>
        <p:txBody>
          <a:bodyPr vert="horz" lIns="128001" tIns="64001" rIns="128001" bIns="64001" rtlCol="0" anchor="ctr">
            <a:normAutofit/>
          </a:bodyPr>
          <a:lstStyle>
            <a:lvl1pPr algn="ctr" defTabSz="1280006" rtl="0" eaLnBrk="1" latinLnBrk="0" hangingPunct="1">
              <a:spcBef>
                <a:spcPct val="0"/>
              </a:spcBef>
              <a:buNone/>
              <a:defRPr sz="6200" kern="1200">
                <a:solidFill>
                  <a:schemeClr val="tx1"/>
                </a:solidFill>
                <a:latin typeface="+mj-lt"/>
                <a:ea typeface="+mj-ea"/>
                <a:cs typeface="+mj-cs"/>
              </a:defRPr>
            </a:lvl1pPr>
          </a:lstStyle>
          <a:p>
            <a:pPr algn="l"/>
            <a:r>
              <a:rPr lang="en-US" sz="2800" dirty="0" smtClean="0">
                <a:solidFill>
                  <a:srgbClr val="FFFFFF"/>
                </a:solidFill>
              </a:rPr>
              <a:t>Giraffe and Okapi genome sequence and analysis</a:t>
            </a:r>
            <a:endParaRPr lang="en-US" sz="2800" dirty="0">
              <a:solidFill>
                <a:srgbClr val="FFFFFF"/>
              </a:solidFill>
            </a:endParaRPr>
          </a:p>
        </p:txBody>
      </p:sp>
      <p:sp>
        <p:nvSpPr>
          <p:cNvPr id="7" name="Content Placeholder 2"/>
          <p:cNvSpPr txBox="1">
            <a:spLocks/>
          </p:cNvSpPr>
          <p:nvPr/>
        </p:nvSpPr>
        <p:spPr>
          <a:xfrm>
            <a:off x="609600" y="1143000"/>
            <a:ext cx="11521440" cy="6336348"/>
          </a:xfrm>
          <a:prstGeom prst="rect">
            <a:avLst/>
          </a:prstGeom>
        </p:spPr>
        <p:txBody>
          <a:bodyPr vert="horz" lIns="128001" tIns="64001" rIns="128001" bIns="64001" rtlCol="0">
            <a:noAutofit/>
          </a:bodyPr>
          <a:lstStyle>
            <a:lvl1pPr marL="0" indent="0" algn="ctr" defTabSz="1280006" rtl="0" eaLnBrk="1" latinLnBrk="0" hangingPunct="1">
              <a:spcBef>
                <a:spcPct val="20000"/>
              </a:spcBef>
              <a:buFont typeface="Arial" pitchFamily="34" charset="0"/>
              <a:buNone/>
              <a:defRPr sz="4500" kern="1200">
                <a:solidFill>
                  <a:schemeClr val="tx1">
                    <a:tint val="75000"/>
                  </a:schemeClr>
                </a:solidFill>
                <a:latin typeface="+mn-lt"/>
                <a:ea typeface="+mn-ea"/>
                <a:cs typeface="+mn-cs"/>
              </a:defRPr>
            </a:lvl1pPr>
            <a:lvl2pPr marL="640003" indent="0" algn="ctr" defTabSz="1280006" rtl="0" eaLnBrk="1" latinLnBrk="0" hangingPunct="1">
              <a:spcBef>
                <a:spcPct val="20000"/>
              </a:spcBef>
              <a:buFont typeface="Arial" pitchFamily="34" charset="0"/>
              <a:buNone/>
              <a:defRPr sz="3900" kern="1200">
                <a:solidFill>
                  <a:schemeClr val="tx1">
                    <a:tint val="75000"/>
                  </a:schemeClr>
                </a:solidFill>
                <a:latin typeface="+mn-lt"/>
                <a:ea typeface="+mn-ea"/>
                <a:cs typeface="+mn-cs"/>
              </a:defRPr>
            </a:lvl2pPr>
            <a:lvl3pPr marL="1280006" indent="0" algn="ctr" defTabSz="1280006" rtl="0" eaLnBrk="1" latinLnBrk="0" hangingPunct="1">
              <a:spcBef>
                <a:spcPct val="20000"/>
              </a:spcBef>
              <a:buFont typeface="Arial" pitchFamily="34" charset="0"/>
              <a:buNone/>
              <a:defRPr sz="3400" kern="1200">
                <a:solidFill>
                  <a:schemeClr val="tx1">
                    <a:tint val="75000"/>
                  </a:schemeClr>
                </a:solidFill>
                <a:latin typeface="+mn-lt"/>
                <a:ea typeface="+mn-ea"/>
                <a:cs typeface="+mn-cs"/>
              </a:defRPr>
            </a:lvl3pPr>
            <a:lvl4pPr marL="1920009" indent="0" algn="ctr" defTabSz="1280006"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4pPr>
            <a:lvl5pPr marL="2560013" indent="0" algn="ctr" defTabSz="1280006"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5pPr>
            <a:lvl6pPr marL="3200016" indent="0" algn="ctr" defTabSz="1280006"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6pPr>
            <a:lvl7pPr marL="3840019" indent="0" algn="ctr" defTabSz="1280006"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7pPr>
            <a:lvl8pPr marL="4480022" indent="0" algn="ctr" defTabSz="1280006"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8pPr>
            <a:lvl9pPr marL="5120025" indent="0" algn="ctr" defTabSz="1280006"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9pPr>
          </a:lstStyle>
          <a:p>
            <a:pPr marL="342900" indent="-342900" algn="l">
              <a:buFont typeface="Arial"/>
              <a:buChar char="•"/>
            </a:pPr>
            <a:r>
              <a:rPr lang="en-US" sz="2400" dirty="0" smtClean="0">
                <a:solidFill>
                  <a:srgbClr val="FFFFFF"/>
                </a:solidFill>
              </a:rPr>
              <a:t>Whole genome sequencing performed on Illumnia HiSeq 2500 at Penn State University.</a:t>
            </a:r>
          </a:p>
          <a:p>
            <a:pPr marL="342900" indent="-342900" algn="l">
              <a:buFont typeface="Arial"/>
              <a:buChar char="•"/>
            </a:pPr>
            <a:endParaRPr lang="en-US" sz="2400" dirty="0" smtClean="0">
              <a:solidFill>
                <a:srgbClr val="FFFFFF"/>
              </a:solidFill>
            </a:endParaRPr>
          </a:p>
          <a:p>
            <a:pPr marL="342900" indent="-342900" algn="l">
              <a:buFont typeface="Arial"/>
              <a:buChar char="•"/>
            </a:pPr>
            <a:r>
              <a:rPr lang="en-US" sz="2400" dirty="0" smtClean="0">
                <a:solidFill>
                  <a:srgbClr val="FFFFFF"/>
                </a:solidFill>
              </a:rPr>
              <a:t>Current coverage is ca. 30X for one giraffe from Maasai Mara (MA1) and one okapi from White Oak Conservation Center, and 30X for one additional giraffe from the Nashville Zoo (NZOO). Confirmation of specific genes in Reticulated and Rothschild giraffe.</a:t>
            </a:r>
          </a:p>
          <a:p>
            <a:pPr marL="342900" indent="-342900" algn="l">
              <a:buFont typeface="Arial"/>
              <a:buChar char="•"/>
            </a:pPr>
            <a:endParaRPr lang="en-US" sz="2400" dirty="0" smtClean="0">
              <a:solidFill>
                <a:srgbClr val="FFFFFF"/>
              </a:solidFill>
            </a:endParaRPr>
          </a:p>
          <a:p>
            <a:pPr marL="342900" indent="-342900" algn="l">
              <a:buFont typeface="Arial"/>
              <a:buChar char="•"/>
            </a:pPr>
            <a:r>
              <a:rPr lang="en-US" sz="2400" dirty="0" smtClean="0">
                <a:solidFill>
                  <a:srgbClr val="FFFFFF"/>
                </a:solidFill>
              </a:rPr>
              <a:t>SNP calls and gene predictions were generated using cow and dog transcript models </a:t>
            </a:r>
          </a:p>
          <a:p>
            <a:pPr algn="l"/>
            <a:r>
              <a:rPr lang="en-US" sz="2400" dirty="0" smtClean="0">
                <a:solidFill>
                  <a:srgbClr val="FFFFFF"/>
                </a:solidFill>
              </a:rPr>
              <a:t>        - Webb Miller’s group (Penn State)</a:t>
            </a:r>
          </a:p>
          <a:p>
            <a:pPr algn="l"/>
            <a:endParaRPr lang="en-US" sz="2400" dirty="0" smtClean="0">
              <a:solidFill>
                <a:srgbClr val="FFFFFF"/>
              </a:solidFill>
            </a:endParaRPr>
          </a:p>
          <a:p>
            <a:pPr marL="342900" indent="-342900" algn="l">
              <a:buFont typeface="Arial"/>
              <a:buChar char="•"/>
            </a:pPr>
            <a:r>
              <a:rPr lang="en-US" sz="2400" dirty="0" smtClean="0">
                <a:solidFill>
                  <a:srgbClr val="FFFFFF"/>
                </a:solidFill>
              </a:rPr>
              <a:t>De novo assembly Giraffe MA1 and Okapi </a:t>
            </a:r>
          </a:p>
          <a:p>
            <a:pPr algn="l"/>
            <a:r>
              <a:rPr lang="en-US" sz="2400" dirty="0">
                <a:solidFill>
                  <a:srgbClr val="FFFFFF"/>
                </a:solidFill>
              </a:rPr>
              <a:t> </a:t>
            </a:r>
            <a:r>
              <a:rPr lang="en-US" sz="2400" dirty="0" smtClean="0">
                <a:solidFill>
                  <a:srgbClr val="FFFFFF"/>
                </a:solidFill>
              </a:rPr>
              <a:t>      - Paul Medvedev</a:t>
            </a:r>
            <a:r>
              <a:rPr lang="en-US" sz="2400" dirty="0">
                <a:solidFill>
                  <a:srgbClr val="FFFFFF"/>
                </a:solidFill>
              </a:rPr>
              <a:t> </a:t>
            </a:r>
            <a:r>
              <a:rPr lang="en-US" sz="2400" dirty="0" smtClean="0">
                <a:solidFill>
                  <a:srgbClr val="FFFFFF"/>
                </a:solidFill>
              </a:rPr>
              <a:t>&amp; Rayan Chikhi (Penn State)</a:t>
            </a:r>
          </a:p>
          <a:p>
            <a:pPr marL="1622906" lvl="2" indent="-342900" algn="l">
              <a:buFont typeface="Arial"/>
              <a:buChar char="•"/>
            </a:pPr>
            <a:r>
              <a:rPr lang="en-US" sz="2400" dirty="0" smtClean="0">
                <a:solidFill>
                  <a:srgbClr val="FFFFFF"/>
                </a:solidFill>
              </a:rPr>
              <a:t>Giraffe assembly = 2.9Gb 	 Scaffold N50 = 339Kb   Contig N50 = 47kb</a:t>
            </a:r>
          </a:p>
          <a:p>
            <a:pPr marL="1622906" lvl="2" indent="-342900" algn="l">
              <a:buFont typeface="Arial"/>
              <a:buChar char="•"/>
            </a:pPr>
            <a:r>
              <a:rPr lang="en-US" sz="2400" dirty="0" smtClean="0">
                <a:solidFill>
                  <a:srgbClr val="FFFFFF"/>
                </a:solidFill>
              </a:rPr>
              <a:t>Okapi assembly   = 3.3Gb	 Scaffold N50 = 105Kb</a:t>
            </a:r>
            <a:r>
              <a:rPr lang="en-US" sz="2400" dirty="0">
                <a:solidFill>
                  <a:srgbClr val="FFFFFF"/>
                </a:solidFill>
              </a:rPr>
              <a:t> </a:t>
            </a:r>
            <a:r>
              <a:rPr lang="en-US" sz="2400" dirty="0" smtClean="0">
                <a:solidFill>
                  <a:srgbClr val="FFFFFF"/>
                </a:solidFill>
              </a:rPr>
              <a:t>  Contig N50 = 34Kb</a:t>
            </a:r>
          </a:p>
        </p:txBody>
      </p:sp>
    </p:spTree>
    <p:extLst>
      <p:ext uri="{BB962C8B-B14F-4D97-AF65-F5344CB8AC3E}">
        <p14:creationId xmlns:p14="http://schemas.microsoft.com/office/powerpoint/2010/main" val="2021600524"/>
      </p:ext>
    </p:extLst>
  </p:cSld>
  <p:clrMapOvr>
    <a:masterClrMapping/>
  </p:clrMapOvr>
  <p:transition spd="slow" advClick="0" advTm="4000">
    <p:fade thruBlk="1"/>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609600" y="76200"/>
            <a:ext cx="8915400" cy="761999"/>
          </a:xfrm>
          <a:prstGeom prst="rect">
            <a:avLst/>
          </a:prstGeom>
        </p:spPr>
        <p:txBody>
          <a:bodyPr vert="horz" lIns="128001" tIns="64001" rIns="128001" bIns="64001" rtlCol="0" anchor="ctr">
            <a:normAutofit/>
          </a:bodyPr>
          <a:lstStyle>
            <a:lvl1pPr algn="ctr" defTabSz="1280006" rtl="0" eaLnBrk="1" latinLnBrk="0" hangingPunct="1">
              <a:spcBef>
                <a:spcPct val="0"/>
              </a:spcBef>
              <a:buNone/>
              <a:defRPr sz="6200" kern="1200">
                <a:solidFill>
                  <a:schemeClr val="tx1"/>
                </a:solidFill>
                <a:latin typeface="+mj-lt"/>
                <a:ea typeface="+mj-ea"/>
                <a:cs typeface="+mj-cs"/>
              </a:defRPr>
            </a:lvl1pPr>
          </a:lstStyle>
          <a:p>
            <a:pPr algn="l"/>
            <a:r>
              <a:rPr lang="en-US" sz="2800" dirty="0" smtClean="0">
                <a:solidFill>
                  <a:srgbClr val="FFFFFF"/>
                </a:solidFill>
              </a:rPr>
              <a:t>Giraffe and Okapi genome analysis</a:t>
            </a:r>
            <a:endParaRPr lang="en-US" sz="2800" dirty="0">
              <a:solidFill>
                <a:srgbClr val="FFFFFF"/>
              </a:solidFill>
            </a:endParaRPr>
          </a:p>
        </p:txBody>
      </p:sp>
      <p:sp>
        <p:nvSpPr>
          <p:cNvPr id="2" name="Rectangle 1"/>
          <p:cNvSpPr/>
          <p:nvPr/>
        </p:nvSpPr>
        <p:spPr>
          <a:xfrm>
            <a:off x="762000" y="838200"/>
            <a:ext cx="11811000" cy="7478969"/>
          </a:xfrm>
          <a:prstGeom prst="rect">
            <a:avLst/>
          </a:prstGeom>
        </p:spPr>
        <p:txBody>
          <a:bodyPr wrap="square">
            <a:spAutoFit/>
          </a:bodyPr>
          <a:lstStyle/>
          <a:p>
            <a:pPr marL="342900" indent="-342900">
              <a:buFont typeface="Arial"/>
              <a:buChar char="•"/>
            </a:pPr>
            <a:r>
              <a:rPr lang="en-US" sz="2400" dirty="0" smtClean="0">
                <a:solidFill>
                  <a:schemeClr val="bg1"/>
                </a:solidFill>
              </a:rPr>
              <a:t>Analysis of candidate developmental genes controlling pattern formation, differentiation, and growth of the axial and appendicular skeleton e.g. Wnt, FGF, Notch, Hox pathways</a:t>
            </a:r>
          </a:p>
          <a:p>
            <a:endParaRPr lang="en-US" sz="2400" dirty="0">
              <a:solidFill>
                <a:schemeClr val="bg1"/>
              </a:solidFill>
            </a:endParaRPr>
          </a:p>
          <a:p>
            <a:pPr marL="342900" indent="-342900">
              <a:buFont typeface="Arial"/>
              <a:buChar char="•"/>
            </a:pPr>
            <a:r>
              <a:rPr lang="en-US" sz="2400" dirty="0" smtClean="0">
                <a:solidFill>
                  <a:schemeClr val="bg1"/>
                </a:solidFill>
              </a:rPr>
              <a:t>Genome</a:t>
            </a:r>
            <a:r>
              <a:rPr lang="en-US" sz="2400" dirty="0">
                <a:solidFill>
                  <a:schemeClr val="bg1"/>
                </a:solidFill>
              </a:rPr>
              <a:t>-wide analysis of amino acid substitutions and dN/dS </a:t>
            </a:r>
            <a:r>
              <a:rPr lang="en-US" sz="2400" dirty="0" smtClean="0">
                <a:solidFill>
                  <a:schemeClr val="bg1"/>
                </a:solidFill>
              </a:rPr>
              <a:t>-</a:t>
            </a:r>
            <a:r>
              <a:rPr lang="en-US" sz="2400" dirty="0" smtClean="0">
                <a:solidFill>
                  <a:srgbClr val="FFFFFF"/>
                </a:solidFill>
              </a:rPr>
              <a:t> Galaxy platform used to screen for genes where dN</a:t>
            </a:r>
            <a:r>
              <a:rPr lang="en-US" sz="2400" dirty="0">
                <a:solidFill>
                  <a:srgbClr val="FFFFFF"/>
                </a:solidFill>
              </a:rPr>
              <a:t>/dS </a:t>
            </a:r>
            <a:r>
              <a:rPr lang="en-US" sz="2400" dirty="0" smtClean="0">
                <a:solidFill>
                  <a:srgbClr val="FFFFFF"/>
                </a:solidFill>
              </a:rPr>
              <a:t>was substantially greater for giraffe- cow versus okapi-cow, followed by GO/function and KEGG/pathway analyses on the resultant sets</a:t>
            </a:r>
          </a:p>
          <a:p>
            <a:pPr marL="342900" indent="-342900">
              <a:buFont typeface="Arial"/>
              <a:buChar char="•"/>
            </a:pPr>
            <a:endParaRPr lang="en-US" sz="2400" dirty="0" smtClean="0">
              <a:solidFill>
                <a:srgbClr val="FFFFFF"/>
              </a:solidFill>
            </a:endParaRPr>
          </a:p>
          <a:p>
            <a:pPr marL="342900" indent="-342900">
              <a:buFont typeface="Arial"/>
              <a:buChar char="•"/>
            </a:pPr>
            <a:r>
              <a:rPr lang="en-US" sz="2400" dirty="0" smtClean="0">
                <a:solidFill>
                  <a:srgbClr val="FFFFFF"/>
                </a:solidFill>
              </a:rPr>
              <a:t>Relative protein sequence divergence as assessed by phylogenetic tree analysis</a:t>
            </a:r>
          </a:p>
          <a:p>
            <a:endParaRPr lang="en-US" sz="2400" dirty="0">
              <a:solidFill>
                <a:srgbClr val="FFFFFF"/>
              </a:solidFill>
            </a:endParaRPr>
          </a:p>
          <a:p>
            <a:pPr marL="342900" indent="-342900">
              <a:buFont typeface="Arial"/>
              <a:buChar char="•"/>
            </a:pPr>
            <a:r>
              <a:rPr lang="en-US" sz="2400" dirty="0" smtClean="0">
                <a:solidFill>
                  <a:srgbClr val="FFFFFF"/>
                </a:solidFill>
              </a:rPr>
              <a:t>Identification and statistical analysis of unique amino acid substitution in giraffe and okapi at otherwise invariant sites in mammals/vertebrates</a:t>
            </a:r>
          </a:p>
          <a:p>
            <a:endParaRPr lang="en-US" sz="2400" dirty="0">
              <a:solidFill>
                <a:srgbClr val="FFFFFF"/>
              </a:solidFill>
            </a:endParaRPr>
          </a:p>
          <a:p>
            <a:pPr marL="342900" indent="-342900">
              <a:buFont typeface="Arial"/>
              <a:buChar char="•"/>
            </a:pPr>
            <a:r>
              <a:rPr lang="en-US" sz="2400" dirty="0">
                <a:solidFill>
                  <a:srgbClr val="FFFFFF"/>
                </a:solidFill>
              </a:rPr>
              <a:t>B</a:t>
            </a:r>
            <a:r>
              <a:rPr lang="en-US" sz="2400" dirty="0" smtClean="0">
                <a:solidFill>
                  <a:srgbClr val="FFFFFF"/>
                </a:solidFill>
              </a:rPr>
              <a:t>ranch</a:t>
            </a:r>
            <a:r>
              <a:rPr lang="en-US" sz="2400" dirty="0">
                <a:solidFill>
                  <a:srgbClr val="FFFFFF"/>
                </a:solidFill>
              </a:rPr>
              <a:t>-site test for positive </a:t>
            </a:r>
            <a:r>
              <a:rPr lang="en-US" sz="2400" dirty="0" smtClean="0">
                <a:solidFill>
                  <a:srgbClr val="FFFFFF"/>
                </a:solidFill>
              </a:rPr>
              <a:t>selection (Zhang, Yang, and Nielsen)                                         </a:t>
            </a:r>
            <a:endParaRPr lang="en-US" sz="2400" dirty="0">
              <a:solidFill>
                <a:srgbClr val="FFFFFF"/>
              </a:solidFill>
            </a:endParaRPr>
          </a:p>
          <a:p>
            <a:r>
              <a:rPr lang="en-US" sz="2400" dirty="0" smtClean="0">
                <a:solidFill>
                  <a:srgbClr val="FFFFFF"/>
                </a:solidFill>
              </a:rPr>
              <a:t> </a:t>
            </a:r>
            <a:endParaRPr lang="en-US" sz="2400" dirty="0">
              <a:solidFill>
                <a:srgbClr val="FFFFFF"/>
              </a:solidFill>
            </a:endParaRPr>
          </a:p>
          <a:p>
            <a:pPr marL="342900" indent="-342900">
              <a:buFont typeface="Arial"/>
              <a:buChar char="•"/>
            </a:pPr>
            <a:r>
              <a:rPr lang="en-US" sz="2400" dirty="0" smtClean="0">
                <a:solidFill>
                  <a:schemeClr val="bg1"/>
                </a:solidFill>
              </a:rPr>
              <a:t>PolyPhen2 – prediction of impact </a:t>
            </a:r>
            <a:r>
              <a:rPr lang="en-US" sz="2400" dirty="0">
                <a:solidFill>
                  <a:schemeClr val="bg1"/>
                </a:solidFill>
              </a:rPr>
              <a:t>of an amino acid substitution on </a:t>
            </a:r>
            <a:r>
              <a:rPr lang="en-US" sz="2400" dirty="0" smtClean="0">
                <a:solidFill>
                  <a:schemeClr val="bg1"/>
                </a:solidFill>
              </a:rPr>
              <a:t>protein,  based on amino acid chemistry, phylogenetic comparisons, </a:t>
            </a:r>
            <a:r>
              <a:rPr lang="en-US" sz="2400" dirty="0">
                <a:solidFill>
                  <a:schemeClr val="bg1"/>
                </a:solidFill>
              </a:rPr>
              <a:t>and </a:t>
            </a:r>
            <a:r>
              <a:rPr lang="en-US" sz="2400" dirty="0" smtClean="0">
                <a:solidFill>
                  <a:schemeClr val="bg1"/>
                </a:solidFill>
              </a:rPr>
              <a:t>impact on the protein structure</a:t>
            </a:r>
          </a:p>
          <a:p>
            <a:pPr marL="342900" indent="-342900">
              <a:buFont typeface="Arial"/>
              <a:buChar char="•"/>
            </a:pPr>
            <a:endParaRPr lang="en-US" sz="2400" dirty="0">
              <a:solidFill>
                <a:schemeClr val="bg1"/>
              </a:solidFill>
            </a:endParaRPr>
          </a:p>
          <a:p>
            <a:pPr marL="342900" indent="-342900">
              <a:buFont typeface="Arial"/>
              <a:buChar char="•"/>
            </a:pPr>
            <a:r>
              <a:rPr lang="en-US" sz="2400" dirty="0" smtClean="0">
                <a:solidFill>
                  <a:schemeClr val="bg1"/>
                </a:solidFill>
              </a:rPr>
              <a:t>Multiple Signs of Adaptation (MSA) - Concordance of dN/dS, unique substitutions, positive </a:t>
            </a:r>
            <a:r>
              <a:rPr lang="en-US" sz="2400" dirty="0">
                <a:solidFill>
                  <a:schemeClr val="bg1"/>
                </a:solidFill>
              </a:rPr>
              <a:t>s</a:t>
            </a:r>
            <a:r>
              <a:rPr lang="en-US" sz="2400" dirty="0" smtClean="0">
                <a:solidFill>
                  <a:schemeClr val="bg1"/>
                </a:solidFill>
              </a:rPr>
              <a:t>election, Polyphen, and relative amino acid sequence divergence was determined to identify genes most likely to be functionally diverged in giraffe</a:t>
            </a:r>
            <a:r>
              <a:rPr lang="en-US" sz="2400" dirty="0">
                <a:solidFill>
                  <a:schemeClr val="bg1"/>
                </a:solidFill>
              </a:rPr>
              <a:t> </a:t>
            </a:r>
            <a:r>
              <a:rPr lang="en-US" sz="2400" dirty="0" smtClean="0">
                <a:solidFill>
                  <a:schemeClr val="bg1"/>
                </a:solidFill>
              </a:rPr>
              <a:t>– </a:t>
            </a:r>
            <a:r>
              <a:rPr lang="en-US" sz="2400" b="1" dirty="0" smtClean="0">
                <a:solidFill>
                  <a:schemeClr val="bg1"/>
                </a:solidFill>
              </a:rPr>
              <a:t>yielding 71 genes</a:t>
            </a:r>
          </a:p>
        </p:txBody>
      </p:sp>
      <p:sp>
        <p:nvSpPr>
          <p:cNvPr id="4" name="Rectangle 3"/>
          <p:cNvSpPr/>
          <p:nvPr/>
        </p:nvSpPr>
        <p:spPr>
          <a:xfrm>
            <a:off x="685800" y="7010400"/>
            <a:ext cx="11887200" cy="137160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27585448"/>
      </p:ext>
    </p:extLst>
  </p:cSld>
  <p:clrMapOvr>
    <a:masterClrMapping/>
  </p:clrMapOvr>
  <p:transition spd="slow" advClick="0" advTm="4000">
    <p:fade thruBlk="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www.geneticsrus.org/DNA/microdna.jpg"/>
          <p:cNvPicPr>
            <a:picLocks noChangeAspect="1" noChangeArrowheads="1"/>
          </p:cNvPicPr>
          <p:nvPr/>
        </p:nvPicPr>
        <p:blipFill rotWithShape="1">
          <a:blip r:embed="rId2">
            <a:duotone>
              <a:prstClr val="black"/>
              <a:schemeClr val="accent6">
                <a:tint val="45000"/>
                <a:satMod val="400000"/>
              </a:schemeClr>
            </a:duotone>
            <a:extLst>
              <a:ext uri="{28A0092B-C50C-407E-A947-70E740481C1C}">
                <a14:useLocalDpi xmlns:a14="http://schemas.microsoft.com/office/drawing/2010/main" val="0"/>
              </a:ext>
            </a:extLst>
          </a:blip>
          <a:srcRect l="15031" t="-1" r="4067" b="-205"/>
          <a:stretch/>
        </p:blipFill>
        <p:spPr bwMode="auto">
          <a:xfrm>
            <a:off x="-1" y="-19665"/>
            <a:ext cx="12769645" cy="962086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81000" y="2263200"/>
            <a:ext cx="12039600" cy="6986528"/>
          </a:xfrm>
          <a:prstGeom prst="rect">
            <a:avLst/>
          </a:prstGeom>
          <a:noFill/>
        </p:spPr>
        <p:txBody>
          <a:bodyPr wrap="square" rtlCol="0">
            <a:spAutoFit/>
          </a:bodyPr>
          <a:lstStyle/>
          <a:p>
            <a:pPr algn="ctr"/>
            <a:r>
              <a:rPr lang="en-GB" sz="3200" dirty="0" smtClean="0">
                <a:solidFill>
                  <a:schemeClr val="bg1"/>
                </a:solidFill>
              </a:rPr>
              <a:t>When all things are considered, life reduces to the interaction of an information system with its environment to ensure its propagation and habitation in all liveable spaces.</a:t>
            </a:r>
          </a:p>
          <a:p>
            <a:pPr algn="ctr"/>
            <a:endParaRPr lang="en-GB" sz="3200" dirty="0" smtClean="0">
              <a:solidFill>
                <a:schemeClr val="bg1"/>
              </a:solidFill>
            </a:endParaRPr>
          </a:p>
          <a:p>
            <a:pPr algn="ctr"/>
            <a:endParaRPr lang="en-GB" sz="3200" dirty="0">
              <a:solidFill>
                <a:schemeClr val="bg1"/>
              </a:solidFill>
            </a:endParaRPr>
          </a:p>
          <a:p>
            <a:pPr algn="ctr"/>
            <a:r>
              <a:rPr lang="en-GB" sz="3200" dirty="0" smtClean="0">
                <a:solidFill>
                  <a:schemeClr val="bg1"/>
                </a:solidFill>
              </a:rPr>
              <a:t>Nucleic acid (e.g., DNA) is the chemical medium by which life’s information system is encoded in a string of 4 characters ‘A’, ‘C’, ‘G’, ‘T’.</a:t>
            </a:r>
          </a:p>
          <a:p>
            <a:pPr algn="ctr"/>
            <a:endParaRPr lang="en-GB" sz="3200" dirty="0" smtClean="0">
              <a:solidFill>
                <a:schemeClr val="bg1"/>
              </a:solidFill>
            </a:endParaRPr>
          </a:p>
          <a:p>
            <a:pPr algn="ctr"/>
            <a:endParaRPr lang="en-GB" sz="3200" dirty="0">
              <a:solidFill>
                <a:schemeClr val="bg1"/>
              </a:solidFill>
            </a:endParaRPr>
          </a:p>
          <a:p>
            <a:pPr algn="ctr"/>
            <a:r>
              <a:rPr lang="en-GB" sz="3200" dirty="0" smtClean="0">
                <a:solidFill>
                  <a:schemeClr val="bg1"/>
                </a:solidFill>
              </a:rPr>
              <a:t>The </a:t>
            </a:r>
            <a:r>
              <a:rPr lang="en-GB" sz="3200" dirty="0">
                <a:solidFill>
                  <a:schemeClr val="bg1"/>
                </a:solidFill>
              </a:rPr>
              <a:t>c</a:t>
            </a:r>
            <a:r>
              <a:rPr lang="en-GB" sz="3200" dirty="0" smtClean="0">
                <a:solidFill>
                  <a:schemeClr val="bg1"/>
                </a:solidFill>
              </a:rPr>
              <a:t>omplete sequence of A C G and T’s of an organisms is its genome</a:t>
            </a:r>
          </a:p>
          <a:p>
            <a:pPr algn="ctr"/>
            <a:endParaRPr lang="en-GB" sz="3200" dirty="0" smtClean="0">
              <a:solidFill>
                <a:schemeClr val="bg1"/>
              </a:solidFill>
            </a:endParaRPr>
          </a:p>
          <a:p>
            <a:pPr algn="ctr"/>
            <a:endParaRPr lang="en-GB" sz="3200" dirty="0">
              <a:solidFill>
                <a:schemeClr val="bg1"/>
              </a:solidFill>
            </a:endParaRPr>
          </a:p>
          <a:p>
            <a:pPr algn="ctr"/>
            <a:r>
              <a:rPr lang="en-GB" sz="3200" dirty="0" smtClean="0">
                <a:solidFill>
                  <a:schemeClr val="bg1"/>
                </a:solidFill>
              </a:rPr>
              <a:t>The variation in the sequence of A C G and T in the genomes underlies the diversity of form and function of organisms</a:t>
            </a:r>
            <a:endParaRPr lang="en-GB" sz="3200" dirty="0">
              <a:solidFill>
                <a:schemeClr val="bg1"/>
              </a:solidFill>
            </a:endParaRPr>
          </a:p>
        </p:txBody>
      </p:sp>
      <p:sp>
        <p:nvSpPr>
          <p:cNvPr id="5" name="TextBox 4"/>
          <p:cNvSpPr txBox="1"/>
          <p:nvPr/>
        </p:nvSpPr>
        <p:spPr>
          <a:xfrm>
            <a:off x="381000" y="405825"/>
            <a:ext cx="12039600" cy="769441"/>
          </a:xfrm>
          <a:prstGeom prst="rect">
            <a:avLst/>
          </a:prstGeom>
          <a:noFill/>
        </p:spPr>
        <p:txBody>
          <a:bodyPr wrap="square" rtlCol="0">
            <a:spAutoFit/>
          </a:bodyPr>
          <a:lstStyle/>
          <a:p>
            <a:pPr algn="ctr"/>
            <a:r>
              <a:rPr lang="en-GB" sz="4400" b="1" dirty="0" smtClean="0">
                <a:solidFill>
                  <a:srgbClr val="00B0F0"/>
                </a:solidFill>
              </a:rPr>
              <a:t>Data </a:t>
            </a:r>
            <a:r>
              <a:rPr lang="en-GB" sz="4400" b="1" dirty="0" smtClean="0">
                <a:solidFill>
                  <a:srgbClr val="00B0F0"/>
                </a:solidFill>
                <a:sym typeface="Wingdings" panose="05000000000000000000" pitchFamily="2" charset="2"/>
              </a:rPr>
              <a:t>  Information   Life</a:t>
            </a:r>
            <a:endParaRPr lang="en-GB" sz="4400" b="1" dirty="0">
              <a:solidFill>
                <a:srgbClr val="00B0F0"/>
              </a:solidFill>
            </a:endParaRPr>
          </a:p>
        </p:txBody>
      </p:sp>
    </p:spTree>
    <p:extLst>
      <p:ext uri="{BB962C8B-B14F-4D97-AF65-F5344CB8AC3E}">
        <p14:creationId xmlns:p14="http://schemas.microsoft.com/office/powerpoint/2010/main" val="1455692685"/>
      </p:ext>
    </p:extLst>
  </p:cSld>
  <p:clrMapOvr>
    <a:masterClrMapping/>
  </p:clrMapOvr>
  <p:transition spd="slow" advClick="0" advTm="8000">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0V6A0307.jpg"/>
          <p:cNvPicPr>
            <a:picLocks noChangeAspect="1"/>
          </p:cNvPicPr>
          <p:nvPr/>
        </p:nvPicPr>
        <p:blipFill rotWithShape="1">
          <a:blip r:embed="rId2" cstate="print">
            <a:alphaModFix amt="26000"/>
            <a:extLst>
              <a:ext uri="{28A0092B-C50C-407E-A947-70E740481C1C}">
                <a14:useLocalDpi xmlns:a14="http://schemas.microsoft.com/office/drawing/2010/main" val="0"/>
              </a:ext>
            </a:extLst>
          </a:blip>
          <a:srcRect l="46086" r="25664"/>
          <a:stretch/>
        </p:blipFill>
        <p:spPr>
          <a:xfrm>
            <a:off x="0" y="0"/>
            <a:ext cx="2514600" cy="9601200"/>
          </a:xfrm>
          <a:prstGeom prst="rect">
            <a:avLst/>
          </a:prstGeom>
        </p:spPr>
      </p:pic>
      <p:sp>
        <p:nvSpPr>
          <p:cNvPr id="3" name="Content Placeholder 2"/>
          <p:cNvSpPr>
            <a:spLocks noGrp="1"/>
          </p:cNvSpPr>
          <p:nvPr>
            <p:ph idx="1"/>
          </p:nvPr>
        </p:nvSpPr>
        <p:spPr>
          <a:xfrm>
            <a:off x="640080" y="381000"/>
            <a:ext cx="11521440" cy="8763000"/>
          </a:xfrm>
        </p:spPr>
        <p:txBody>
          <a:bodyPr>
            <a:normAutofit/>
          </a:bodyPr>
          <a:lstStyle/>
          <a:p>
            <a:pPr marL="0" indent="0">
              <a:buNone/>
            </a:pPr>
            <a:r>
              <a:rPr lang="en-US" sz="3200" b="1" dirty="0" smtClean="0"/>
              <a:t>We could compare giraffes and human </a:t>
            </a:r>
            <a:r>
              <a:rPr lang="is-IS" sz="3200" b="1" dirty="0" smtClean="0"/>
              <a:t>…</a:t>
            </a:r>
            <a:r>
              <a:rPr lang="en-US" sz="3200" b="1" dirty="0" smtClean="0"/>
              <a:t>. </a:t>
            </a:r>
          </a:p>
          <a:p>
            <a:pPr marL="0" indent="0">
              <a:buNone/>
            </a:pPr>
            <a:r>
              <a:rPr lang="en-US" sz="3200" b="1" dirty="0" smtClean="0"/>
              <a:t>Giraffe and humans are mammals </a:t>
            </a:r>
          </a:p>
          <a:p>
            <a:pPr>
              <a:buFont typeface="Arial"/>
              <a:buChar char="•"/>
            </a:pPr>
            <a:r>
              <a:rPr lang="en-US" sz="2800" b="1" dirty="0" smtClean="0"/>
              <a:t>3 billion base pairs of DNA sequence and ca. 20,000 genes. </a:t>
            </a:r>
          </a:p>
          <a:p>
            <a:pPr>
              <a:buFont typeface="Arial"/>
              <a:buChar char="•"/>
            </a:pPr>
            <a:r>
              <a:rPr lang="en-US" sz="2800" b="1" dirty="0" smtClean="0"/>
              <a:t>95% of these genes are shared among all mammals.</a:t>
            </a:r>
          </a:p>
          <a:p>
            <a:pPr>
              <a:buFont typeface="Arial"/>
              <a:buChar char="•"/>
            </a:pPr>
            <a:r>
              <a:rPr lang="en-US" sz="2800" b="1" dirty="0" smtClean="0"/>
              <a:t>Diverged from a common ancestor ca. 90 mya  </a:t>
            </a:r>
          </a:p>
          <a:p>
            <a:pPr marL="0" indent="0">
              <a:buNone/>
            </a:pPr>
            <a:endParaRPr lang="en-US" sz="2800" b="1" dirty="0" smtClean="0"/>
          </a:p>
          <a:p>
            <a:pPr marL="0" indent="0">
              <a:buNone/>
            </a:pPr>
            <a:r>
              <a:rPr lang="en-US" sz="2800" b="1" dirty="0" smtClean="0"/>
              <a:t>20,000 genes X 480 amino acids per gene  = 9.6M total amino acids</a:t>
            </a:r>
          </a:p>
          <a:p>
            <a:pPr marL="0" indent="0">
              <a:buNone/>
            </a:pPr>
            <a:r>
              <a:rPr lang="en-US" sz="2800" b="1" dirty="0" smtClean="0"/>
              <a:t>Human </a:t>
            </a:r>
            <a:r>
              <a:rPr lang="en-US" sz="2800" b="1" dirty="0" err="1" smtClean="0"/>
              <a:t>vs</a:t>
            </a:r>
            <a:r>
              <a:rPr lang="en-US" sz="2800" b="1" dirty="0" smtClean="0"/>
              <a:t> giraffe	4.1% different 	= 280,500 amino acid differences</a:t>
            </a:r>
          </a:p>
          <a:p>
            <a:pPr marL="0" indent="0">
              <a:buNone/>
            </a:pPr>
            <a:endParaRPr lang="en-US" sz="2800" b="1" dirty="0" smtClean="0"/>
          </a:p>
          <a:p>
            <a:pPr marL="0" indent="0">
              <a:buNone/>
            </a:pPr>
            <a:r>
              <a:rPr lang="en-US" sz="3200" b="1" dirty="0" smtClean="0"/>
              <a:t>Cattle and okapi provide a closer comparison</a:t>
            </a:r>
          </a:p>
          <a:p>
            <a:pPr>
              <a:buFont typeface="Arial"/>
              <a:buChar char="•"/>
            </a:pPr>
            <a:r>
              <a:rPr lang="en-US" sz="2800" b="1" dirty="0" smtClean="0"/>
              <a:t>Cattle and giraffe diverged from a common ancestor 28mya</a:t>
            </a:r>
          </a:p>
          <a:p>
            <a:pPr>
              <a:buFont typeface="Arial"/>
              <a:buChar char="•"/>
            </a:pPr>
            <a:r>
              <a:rPr lang="en-US" sz="2800" b="1" dirty="0" smtClean="0"/>
              <a:t>Okapi and giraffe diverged from a common ancestor 11.5mya</a:t>
            </a:r>
          </a:p>
          <a:p>
            <a:pPr marL="0" indent="0">
              <a:buNone/>
            </a:pPr>
            <a:endParaRPr lang="en-US" sz="2800" b="1" dirty="0" smtClean="0"/>
          </a:p>
          <a:p>
            <a:pPr marL="0" indent="0">
              <a:buNone/>
            </a:pPr>
            <a:r>
              <a:rPr lang="en-US" sz="2800" b="1" dirty="0"/>
              <a:t> </a:t>
            </a:r>
            <a:r>
              <a:rPr lang="en-US" sz="2800" b="1" dirty="0" smtClean="0"/>
              <a:t>    Cattle </a:t>
            </a:r>
            <a:r>
              <a:rPr lang="en-US" sz="2800" b="1" dirty="0" err="1" smtClean="0"/>
              <a:t>vs</a:t>
            </a:r>
            <a:r>
              <a:rPr lang="en-US" sz="2800" b="1" dirty="0" smtClean="0"/>
              <a:t> giraffe  1.4% different  	=   91,800 amino acid differences</a:t>
            </a:r>
          </a:p>
          <a:p>
            <a:pPr marL="0" indent="0">
              <a:buNone/>
            </a:pPr>
            <a:r>
              <a:rPr lang="en-US" sz="2800" b="1" dirty="0" smtClean="0"/>
              <a:t>     Okapi </a:t>
            </a:r>
            <a:r>
              <a:rPr lang="en-US" sz="2800" b="1" dirty="0" err="1" smtClean="0"/>
              <a:t>vs</a:t>
            </a:r>
            <a:r>
              <a:rPr lang="en-US" sz="2800" b="1" dirty="0" smtClean="0"/>
              <a:t> giraffe  0.6% different 	=   37,400 amino acid differences</a:t>
            </a:r>
          </a:p>
          <a:p>
            <a:pPr marL="0" indent="0">
              <a:buNone/>
            </a:pPr>
            <a:endParaRPr lang="en-US" sz="2800" b="1" dirty="0" smtClean="0"/>
          </a:p>
        </p:txBody>
      </p:sp>
      <p:pic>
        <p:nvPicPr>
          <p:cNvPr id="6" name="Picture 5" descr="0V6A0307.jpg"/>
          <p:cNvPicPr>
            <a:picLocks noChangeAspect="1"/>
          </p:cNvPicPr>
          <p:nvPr/>
        </p:nvPicPr>
        <p:blipFill rotWithShape="1">
          <a:blip r:embed="rId2" cstate="print">
            <a:alphaModFix amt="26000"/>
            <a:extLst>
              <a:ext uri="{28A0092B-C50C-407E-A947-70E740481C1C}">
                <a14:useLocalDpi xmlns:a14="http://schemas.microsoft.com/office/drawing/2010/main" val="0"/>
              </a:ext>
            </a:extLst>
          </a:blip>
          <a:srcRect l="16123" r="25664"/>
          <a:stretch/>
        </p:blipFill>
        <p:spPr>
          <a:xfrm>
            <a:off x="2514600" y="0"/>
            <a:ext cx="5181600" cy="9601200"/>
          </a:xfrm>
          <a:prstGeom prst="rect">
            <a:avLst/>
          </a:prstGeom>
        </p:spPr>
      </p:pic>
      <p:pic>
        <p:nvPicPr>
          <p:cNvPr id="8" name="Picture 7" descr="0V6A0307.jpg"/>
          <p:cNvPicPr>
            <a:picLocks noChangeAspect="1"/>
          </p:cNvPicPr>
          <p:nvPr/>
        </p:nvPicPr>
        <p:blipFill rotWithShape="1">
          <a:blip r:embed="rId2" cstate="print">
            <a:alphaModFix amt="26000"/>
            <a:extLst>
              <a:ext uri="{28A0092B-C50C-407E-A947-70E740481C1C}">
                <a14:useLocalDpi xmlns:a14="http://schemas.microsoft.com/office/drawing/2010/main" val="0"/>
              </a:ext>
            </a:extLst>
          </a:blip>
          <a:srcRect l="16123" r="25664"/>
          <a:stretch/>
        </p:blipFill>
        <p:spPr>
          <a:xfrm>
            <a:off x="7696200" y="12700"/>
            <a:ext cx="5181600" cy="9601200"/>
          </a:xfrm>
          <a:prstGeom prst="rect">
            <a:avLst/>
          </a:prstGeom>
        </p:spPr>
      </p:pic>
    </p:spTree>
    <p:extLst>
      <p:ext uri="{BB962C8B-B14F-4D97-AF65-F5344CB8AC3E}">
        <p14:creationId xmlns:p14="http://schemas.microsoft.com/office/powerpoint/2010/main" val="918099531"/>
      </p:ext>
    </p:extLst>
  </p:cSld>
  <p:clrMapOvr>
    <a:masterClrMapping/>
  </p:clrMapOvr>
  <p:transition spd="slow" advClick="0" advTm="8000">
    <p:fade thruBlk="1"/>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0080" y="381000"/>
            <a:ext cx="11521440" cy="8763000"/>
          </a:xfrm>
        </p:spPr>
        <p:txBody>
          <a:bodyPr>
            <a:normAutofit/>
          </a:bodyPr>
          <a:lstStyle/>
          <a:p>
            <a:pPr marL="0" indent="0">
              <a:buNone/>
            </a:pPr>
            <a:r>
              <a:rPr lang="en-US" sz="2800" b="1" dirty="0" smtClean="0"/>
              <a:t>37,400 amino acid differences between giraffe and okapi </a:t>
            </a:r>
          </a:p>
          <a:p>
            <a:pPr marL="0" indent="0">
              <a:buNone/>
            </a:pPr>
            <a:r>
              <a:rPr lang="en-US" sz="2800" b="1" dirty="0" smtClean="0"/>
              <a:t>-&gt; But most of these amino acid differences will not effect form and function.</a:t>
            </a:r>
          </a:p>
          <a:p>
            <a:pPr marL="0" indent="0">
              <a:buNone/>
            </a:pPr>
            <a:endParaRPr lang="en-US" sz="2800" b="1" dirty="0" smtClean="0"/>
          </a:p>
          <a:p>
            <a:pPr marL="0" indent="0">
              <a:buNone/>
            </a:pPr>
            <a:r>
              <a:rPr lang="en-US" sz="2800" b="1" dirty="0" smtClean="0"/>
              <a:t>How did we discover which ones are likely to  be responsible for giraffe unique features??</a:t>
            </a:r>
          </a:p>
          <a:p>
            <a:pPr>
              <a:buFont typeface="Arial"/>
              <a:buChar char="•"/>
            </a:pPr>
            <a:r>
              <a:rPr lang="en-US" sz="2800" b="1" dirty="0" smtClean="0"/>
              <a:t>Identify sequence differences that are unique to giraffe compared to other mammals (30-50 species)</a:t>
            </a:r>
          </a:p>
          <a:p>
            <a:pPr>
              <a:buFont typeface="Arial"/>
              <a:buChar char="•"/>
            </a:pPr>
            <a:r>
              <a:rPr lang="en-US" sz="2800" b="1" dirty="0" smtClean="0"/>
              <a:t>Identify sequence differences that are predicted to effect function based on chemistry and known importance of a sequence</a:t>
            </a:r>
          </a:p>
          <a:p>
            <a:pPr>
              <a:buFont typeface="Arial"/>
              <a:buChar char="•"/>
            </a:pPr>
            <a:r>
              <a:rPr lang="en-US" sz="2800" b="1" dirty="0" smtClean="0"/>
              <a:t>Identify sequence differences that show statistical evidence for positive selection.</a:t>
            </a:r>
          </a:p>
          <a:p>
            <a:pPr>
              <a:buFont typeface="Arial"/>
              <a:buChar char="•"/>
            </a:pPr>
            <a:r>
              <a:rPr lang="en-US" sz="2800" b="1" dirty="0" smtClean="0"/>
              <a:t>Identify genes that contain multiple amino acid differences and high divergence from other mammals.</a:t>
            </a:r>
          </a:p>
          <a:p>
            <a:pPr marL="0" indent="0">
              <a:buNone/>
            </a:pPr>
            <a:endParaRPr lang="en-US" sz="2800" b="1" dirty="0"/>
          </a:p>
          <a:p>
            <a:pPr marL="0" indent="0">
              <a:buNone/>
            </a:pPr>
            <a:r>
              <a:rPr lang="en-US" sz="2800" b="1" dirty="0" smtClean="0"/>
              <a:t>Combining these factors together identified 70 genes with Multiple Signs of Adaptation (MSA). </a:t>
            </a:r>
          </a:p>
        </p:txBody>
      </p:sp>
      <p:pic>
        <p:nvPicPr>
          <p:cNvPr id="4" name="Picture 3" descr="3 giraffe 2.8GB.JPG"/>
          <p:cNvPicPr>
            <a:picLocks noChangeAspect="1"/>
          </p:cNvPicPr>
          <p:nvPr/>
        </p:nvPicPr>
        <p:blipFill rotWithShape="1">
          <a:blip r:embed="rId2" cstate="print">
            <a:alphaModFix amt="25000"/>
            <a:extLst>
              <a:ext uri="{28A0092B-C50C-407E-A947-70E740481C1C}">
                <a14:useLocalDpi xmlns:a14="http://schemas.microsoft.com/office/drawing/2010/main" val="0"/>
              </a:ext>
            </a:extLst>
          </a:blip>
          <a:srcRect t="5498"/>
          <a:stretch/>
        </p:blipFill>
        <p:spPr>
          <a:xfrm>
            <a:off x="0" y="0"/>
            <a:ext cx="12801600" cy="9601200"/>
          </a:xfrm>
          <a:prstGeom prst="rect">
            <a:avLst/>
          </a:prstGeom>
        </p:spPr>
      </p:pic>
    </p:spTree>
    <p:extLst>
      <p:ext uri="{BB962C8B-B14F-4D97-AF65-F5344CB8AC3E}">
        <p14:creationId xmlns:p14="http://schemas.microsoft.com/office/powerpoint/2010/main" val="3594827634"/>
      </p:ext>
    </p:extLst>
  </p:cSld>
  <p:clrMapOvr>
    <a:masterClrMapping/>
  </p:clrMapOvr>
  <p:transition spd="slow" advClick="0" advTm="8000">
    <p:fade thruBlk="1"/>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838200" y="381000"/>
            <a:ext cx="11049000" cy="498584"/>
          </a:xfrm>
          <a:prstGeom prst="rect">
            <a:avLst/>
          </a:prstGeom>
          <a:noFill/>
          <a:ln w="19050">
            <a:noFill/>
            <a:miter lim="800000"/>
            <a:headEnd/>
            <a:tailEnd/>
          </a:ln>
        </p:spPr>
        <p:txBody>
          <a:bodyPr wrap="square" lIns="128001" tIns="64001" rIns="128001" bIns="64001">
            <a:spAutoFit/>
          </a:bodyPr>
          <a:lstStyle/>
          <a:p>
            <a:pPr algn="ctr"/>
            <a:r>
              <a:rPr lang="en-US" sz="2400" b="1" dirty="0" smtClean="0">
                <a:solidFill>
                  <a:schemeClr val="bg1"/>
                </a:solidFill>
                <a:latin typeface="+mj-lt"/>
                <a:cs typeface="Aparajita" pitchFamily="34" charset="0"/>
              </a:rPr>
              <a:t>Cow was used as the key initial outgroup for comparing giraffe and okapi genomes</a:t>
            </a:r>
          </a:p>
        </p:txBody>
      </p:sp>
      <p:pic>
        <p:nvPicPr>
          <p:cNvPr id="13" name="Picture 2" descr="http://www.dnareplication.info/images/dnadoublehelix2.jpg"/>
          <p:cNvPicPr>
            <a:picLocks noChangeAspect="1" noChangeArrowheads="1"/>
          </p:cNvPicPr>
          <p:nvPr/>
        </p:nvPicPr>
        <p:blipFill>
          <a:blip r:embed="rId2" cstate="print">
            <a:clrChange>
              <a:clrFrom>
                <a:srgbClr val="000000"/>
              </a:clrFrom>
              <a:clrTo>
                <a:srgbClr val="000000">
                  <a:alpha val="0"/>
                </a:srgbClr>
              </a:clrTo>
            </a:clrChange>
            <a:lum bright="40000"/>
          </a:blip>
          <a:srcRect l="22807" t="15650" r="28839"/>
          <a:stretch>
            <a:fillRect/>
          </a:stretch>
        </p:blipFill>
        <p:spPr bwMode="auto">
          <a:xfrm rot="10800000" flipH="1">
            <a:off x="381000" y="228600"/>
            <a:ext cx="519765" cy="7811192"/>
          </a:xfrm>
          <a:prstGeom prst="rect">
            <a:avLst/>
          </a:prstGeom>
          <a:noFill/>
        </p:spPr>
      </p:pic>
      <p:pic>
        <p:nvPicPr>
          <p:cNvPr id="12" name="Picture 11" descr="Giraffe_Genome_NMAIST_PSU_2102_029.jpg"/>
          <p:cNvPicPr>
            <a:picLocks noChangeAspect="1"/>
          </p:cNvPicPr>
          <p:nvPr/>
        </p:nvPicPr>
        <p:blipFill rotWithShape="1">
          <a:blip r:embed="rId3" cstate="print"/>
          <a:srcRect l="34720" t="16671" r="32164" b="3030"/>
          <a:stretch/>
        </p:blipFill>
        <p:spPr>
          <a:xfrm>
            <a:off x="1295400" y="1828801"/>
            <a:ext cx="2755854" cy="44519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p:cNvPicPr>
            <a:picLocks noChangeAspect="1"/>
          </p:cNvPicPr>
          <p:nvPr/>
        </p:nvPicPr>
        <p:blipFill>
          <a:blip r:embed="rId4"/>
          <a:stretch>
            <a:fillRect/>
          </a:stretch>
        </p:blipFill>
        <p:spPr>
          <a:xfrm>
            <a:off x="4285474" y="4191000"/>
            <a:ext cx="2460276" cy="2133600"/>
          </a:xfrm>
          <a:prstGeom prst="rect">
            <a:avLst/>
          </a:prstGeom>
        </p:spPr>
      </p:pic>
      <p:pic>
        <p:nvPicPr>
          <p:cNvPr id="3" name="Picture 2"/>
          <p:cNvPicPr>
            <a:picLocks noChangeAspect="1"/>
          </p:cNvPicPr>
          <p:nvPr/>
        </p:nvPicPr>
        <p:blipFill>
          <a:blip r:embed="rId5"/>
          <a:stretch>
            <a:fillRect/>
          </a:stretch>
        </p:blipFill>
        <p:spPr>
          <a:xfrm>
            <a:off x="4267200" y="1828801"/>
            <a:ext cx="2475323" cy="2008094"/>
          </a:xfrm>
          <a:prstGeom prst="rect">
            <a:avLst/>
          </a:prstGeom>
        </p:spPr>
      </p:pic>
      <p:grpSp>
        <p:nvGrpSpPr>
          <p:cNvPr id="24" name="Group 23"/>
          <p:cNvGrpSpPr/>
          <p:nvPr/>
        </p:nvGrpSpPr>
        <p:grpSpPr>
          <a:xfrm>
            <a:off x="7696200" y="2133600"/>
            <a:ext cx="4000500" cy="3666530"/>
            <a:chOff x="8610600" y="2438400"/>
            <a:chExt cx="4000500" cy="3666530"/>
          </a:xfrm>
        </p:grpSpPr>
        <p:cxnSp>
          <p:nvCxnSpPr>
            <p:cNvPr id="6" name="Straight Connector 5"/>
            <p:cNvCxnSpPr/>
            <p:nvPr/>
          </p:nvCxnSpPr>
          <p:spPr>
            <a:xfrm>
              <a:off x="9067800" y="2971800"/>
              <a:ext cx="1600200" cy="2209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10668000" y="2971800"/>
              <a:ext cx="1600200" cy="2209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11201400" y="2971800"/>
              <a:ext cx="522890" cy="722086"/>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8610600" y="2438400"/>
              <a:ext cx="723275" cy="477054"/>
            </a:xfrm>
            <a:prstGeom prst="rect">
              <a:avLst/>
            </a:prstGeom>
            <a:noFill/>
          </p:spPr>
          <p:txBody>
            <a:bodyPr wrap="none" rtlCol="0">
              <a:spAutoFit/>
            </a:bodyPr>
            <a:lstStyle/>
            <a:p>
              <a:r>
                <a:rPr lang="en-US" dirty="0" smtClean="0">
                  <a:solidFill>
                    <a:schemeClr val="bg1"/>
                  </a:solidFill>
                </a:rPr>
                <a:t>cow</a:t>
              </a:r>
              <a:endParaRPr lang="en-US" dirty="0">
                <a:solidFill>
                  <a:schemeClr val="bg1"/>
                </a:solidFill>
              </a:endParaRPr>
            </a:p>
          </p:txBody>
        </p:sp>
        <p:sp>
          <p:nvSpPr>
            <p:cNvPr id="18" name="TextBox 17"/>
            <p:cNvSpPr txBox="1"/>
            <p:nvPr/>
          </p:nvSpPr>
          <p:spPr>
            <a:xfrm>
              <a:off x="10439400" y="2438400"/>
              <a:ext cx="1021077" cy="477054"/>
            </a:xfrm>
            <a:prstGeom prst="rect">
              <a:avLst/>
            </a:prstGeom>
            <a:noFill/>
          </p:spPr>
          <p:txBody>
            <a:bodyPr wrap="none" rtlCol="0">
              <a:spAutoFit/>
            </a:bodyPr>
            <a:lstStyle/>
            <a:p>
              <a:r>
                <a:rPr lang="en-US" dirty="0" smtClean="0">
                  <a:solidFill>
                    <a:schemeClr val="bg1"/>
                  </a:solidFill>
                </a:rPr>
                <a:t>giraffe</a:t>
              </a:r>
              <a:endParaRPr lang="en-US" dirty="0">
                <a:solidFill>
                  <a:schemeClr val="bg1"/>
                </a:solidFill>
              </a:endParaRPr>
            </a:p>
          </p:txBody>
        </p:sp>
        <p:sp>
          <p:nvSpPr>
            <p:cNvPr id="19" name="TextBox 18"/>
            <p:cNvSpPr txBox="1"/>
            <p:nvPr/>
          </p:nvSpPr>
          <p:spPr>
            <a:xfrm>
              <a:off x="11716041" y="2438400"/>
              <a:ext cx="895059" cy="477054"/>
            </a:xfrm>
            <a:prstGeom prst="rect">
              <a:avLst/>
            </a:prstGeom>
            <a:noFill/>
          </p:spPr>
          <p:txBody>
            <a:bodyPr wrap="none" rtlCol="0">
              <a:spAutoFit/>
            </a:bodyPr>
            <a:lstStyle/>
            <a:p>
              <a:r>
                <a:rPr lang="en-US" dirty="0" smtClean="0">
                  <a:solidFill>
                    <a:srgbClr val="FFFFFF"/>
                  </a:solidFill>
                </a:rPr>
                <a:t>okapi</a:t>
              </a:r>
              <a:endParaRPr lang="en-US" dirty="0">
                <a:solidFill>
                  <a:srgbClr val="FFFFFF"/>
                </a:solidFill>
              </a:endParaRPr>
            </a:p>
          </p:txBody>
        </p:sp>
        <p:sp>
          <p:nvSpPr>
            <p:cNvPr id="21" name="TextBox 20"/>
            <p:cNvSpPr txBox="1"/>
            <p:nvPr/>
          </p:nvSpPr>
          <p:spPr>
            <a:xfrm>
              <a:off x="9296400" y="5181600"/>
              <a:ext cx="2929633" cy="923330"/>
            </a:xfrm>
            <a:prstGeom prst="rect">
              <a:avLst/>
            </a:prstGeom>
            <a:noFill/>
          </p:spPr>
          <p:txBody>
            <a:bodyPr wrap="none" rtlCol="0">
              <a:spAutoFit/>
            </a:bodyPr>
            <a:lstStyle/>
            <a:p>
              <a:pPr algn="ctr"/>
              <a:r>
                <a:rPr lang="en-US" sz="1800" dirty="0" smtClean="0">
                  <a:solidFill>
                    <a:srgbClr val="FFFFFF"/>
                  </a:solidFill>
                </a:rPr>
                <a:t>28 mya</a:t>
              </a:r>
            </a:p>
            <a:p>
              <a:pPr algn="ctr"/>
              <a:r>
                <a:rPr lang="en-US" sz="1800" dirty="0">
                  <a:solidFill>
                    <a:srgbClr val="FFFFFF"/>
                  </a:solidFill>
                </a:rPr>
                <a:t>a</a:t>
              </a:r>
              <a:r>
                <a:rPr lang="en-US" sz="1800" dirty="0" smtClean="0">
                  <a:solidFill>
                    <a:srgbClr val="FFFFFF"/>
                  </a:solidFill>
                </a:rPr>
                <a:t>ncestral pecoran</a:t>
              </a:r>
            </a:p>
            <a:p>
              <a:pPr algn="ctr"/>
              <a:r>
                <a:rPr lang="en-US" sz="1800" dirty="0" smtClean="0">
                  <a:solidFill>
                    <a:srgbClr val="FFFFFF"/>
                  </a:solidFill>
                </a:rPr>
                <a:t>Horned, even-toed ungulates</a:t>
              </a:r>
              <a:endParaRPr lang="en-US" sz="1800" dirty="0">
                <a:solidFill>
                  <a:srgbClr val="FFFFFF"/>
                </a:solidFill>
              </a:endParaRPr>
            </a:p>
          </p:txBody>
        </p:sp>
        <p:sp>
          <p:nvSpPr>
            <p:cNvPr id="22" name="TextBox 21"/>
            <p:cNvSpPr txBox="1"/>
            <p:nvPr/>
          </p:nvSpPr>
          <p:spPr>
            <a:xfrm>
              <a:off x="10515600" y="3429000"/>
              <a:ext cx="1045554" cy="369332"/>
            </a:xfrm>
            <a:prstGeom prst="rect">
              <a:avLst/>
            </a:prstGeom>
            <a:noFill/>
          </p:spPr>
          <p:txBody>
            <a:bodyPr wrap="none" rtlCol="0">
              <a:spAutoFit/>
            </a:bodyPr>
            <a:lstStyle/>
            <a:p>
              <a:r>
                <a:rPr lang="en-US" sz="1800" dirty="0" smtClean="0">
                  <a:solidFill>
                    <a:srgbClr val="FFFFFF"/>
                  </a:solidFill>
                </a:rPr>
                <a:t>11.5 mya</a:t>
              </a:r>
              <a:endParaRPr lang="en-US" sz="1800" dirty="0">
                <a:solidFill>
                  <a:srgbClr val="FFFFFF"/>
                </a:solidFill>
              </a:endParaRPr>
            </a:p>
          </p:txBody>
        </p:sp>
      </p:grpSp>
      <p:grpSp>
        <p:nvGrpSpPr>
          <p:cNvPr id="20" name="Group 19"/>
          <p:cNvGrpSpPr/>
          <p:nvPr/>
        </p:nvGrpSpPr>
        <p:grpSpPr>
          <a:xfrm>
            <a:off x="7010400" y="6400800"/>
            <a:ext cx="6096000" cy="1200329"/>
            <a:chOff x="1369329" y="4902538"/>
            <a:chExt cx="3519485" cy="1200329"/>
          </a:xfrm>
        </p:grpSpPr>
        <p:sp>
          <p:nvSpPr>
            <p:cNvPr id="23" name="Rectangle 22"/>
            <p:cNvSpPr/>
            <p:nvPr/>
          </p:nvSpPr>
          <p:spPr>
            <a:xfrm>
              <a:off x="1439643" y="4902538"/>
              <a:ext cx="3449171" cy="1200329"/>
            </a:xfrm>
            <a:prstGeom prst="rect">
              <a:avLst/>
            </a:prstGeom>
          </p:spPr>
          <p:txBody>
            <a:bodyPr wrap="square">
              <a:spAutoFit/>
            </a:bodyPr>
            <a:lstStyle/>
            <a:p>
              <a:r>
                <a:rPr lang="en-US" sz="1800" dirty="0">
                  <a:solidFill>
                    <a:schemeClr val="bg1"/>
                  </a:solidFill>
                </a:rPr>
                <a:t>	</a:t>
              </a:r>
              <a:r>
                <a:rPr lang="en-US" sz="1800" dirty="0" smtClean="0">
                  <a:solidFill>
                    <a:schemeClr val="bg1"/>
                  </a:solidFill>
                </a:rPr>
                <a:t>        dN</a:t>
              </a:r>
              <a:r>
                <a:rPr lang="en-US" sz="1800" dirty="0">
                  <a:solidFill>
                    <a:schemeClr val="bg1"/>
                  </a:solidFill>
                </a:rPr>
                <a:t>	</a:t>
              </a:r>
              <a:r>
                <a:rPr lang="en-US" sz="1800" dirty="0" smtClean="0">
                  <a:solidFill>
                    <a:schemeClr val="bg1"/>
                  </a:solidFill>
                </a:rPr>
                <a:t>     dS         proteins identical</a:t>
              </a:r>
              <a:endParaRPr lang="en-US" sz="1800" dirty="0">
                <a:solidFill>
                  <a:schemeClr val="bg1"/>
                </a:solidFill>
              </a:endParaRPr>
            </a:p>
            <a:p>
              <a:r>
                <a:rPr lang="en-US" sz="1800" dirty="0">
                  <a:solidFill>
                    <a:schemeClr val="bg1"/>
                  </a:solidFill>
                </a:rPr>
                <a:t>giraffe-okapi	</a:t>
              </a:r>
              <a:r>
                <a:rPr lang="en-US" sz="1800" dirty="0" smtClean="0">
                  <a:solidFill>
                    <a:schemeClr val="bg1"/>
                  </a:solidFill>
                </a:rPr>
                <a:t>    0.0055</a:t>
              </a:r>
              <a:r>
                <a:rPr lang="en-US" sz="1800" dirty="0">
                  <a:solidFill>
                    <a:schemeClr val="bg1"/>
                  </a:solidFill>
                </a:rPr>
                <a:t>	0.02548	19.40%	</a:t>
              </a:r>
            </a:p>
            <a:p>
              <a:r>
                <a:rPr lang="en-US" sz="1800" dirty="0">
                  <a:solidFill>
                    <a:schemeClr val="bg1"/>
                  </a:solidFill>
                </a:rPr>
                <a:t>giraffe-cattle	</a:t>
              </a:r>
              <a:r>
                <a:rPr lang="en-US" sz="1800" dirty="0" smtClean="0">
                  <a:solidFill>
                    <a:schemeClr val="bg1"/>
                  </a:solidFill>
                </a:rPr>
                <a:t>    0.1350</a:t>
              </a:r>
              <a:r>
                <a:rPr lang="en-US" sz="1800" dirty="0">
                  <a:solidFill>
                    <a:schemeClr val="bg1"/>
                  </a:solidFill>
                </a:rPr>
                <a:t>	0.06127	9.24%	</a:t>
              </a:r>
            </a:p>
            <a:p>
              <a:r>
                <a:rPr lang="en-US" sz="1800" dirty="0">
                  <a:solidFill>
                    <a:schemeClr val="bg1"/>
                  </a:solidFill>
                </a:rPr>
                <a:t>okapi-cattle	</a:t>
              </a:r>
              <a:r>
                <a:rPr lang="en-US" sz="1800" dirty="0" smtClean="0">
                  <a:solidFill>
                    <a:schemeClr val="bg1"/>
                  </a:solidFill>
                </a:rPr>
                <a:t>    0.0135</a:t>
              </a:r>
              <a:r>
                <a:rPr lang="en-US" sz="1800" dirty="0">
                  <a:solidFill>
                    <a:schemeClr val="bg1"/>
                  </a:solidFill>
                </a:rPr>
                <a:t>	0.06136	9.59%	</a:t>
              </a:r>
            </a:p>
          </p:txBody>
        </p:sp>
        <p:sp>
          <p:nvSpPr>
            <p:cNvPr id="25" name="Rectangle 24"/>
            <p:cNvSpPr/>
            <p:nvPr/>
          </p:nvSpPr>
          <p:spPr>
            <a:xfrm>
              <a:off x="1369329" y="4902538"/>
              <a:ext cx="3291571" cy="91406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chemeClr val="bg1"/>
                </a:solidFill>
              </a:endParaRPr>
            </a:p>
          </p:txBody>
        </p:sp>
      </p:grpSp>
    </p:spTree>
    <p:extLst>
      <p:ext uri="{BB962C8B-B14F-4D97-AF65-F5344CB8AC3E}">
        <p14:creationId xmlns:p14="http://schemas.microsoft.com/office/powerpoint/2010/main" val="2282390824"/>
      </p:ext>
    </p:extLst>
  </p:cSld>
  <p:clrMapOvr>
    <a:masterClrMapping/>
  </p:clrMapOvr>
  <p:transition spd="slow" advClick="0" advTm="8000">
    <p:fade thruBlk="1"/>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1802785"/>
            <a:ext cx="8915400" cy="7417415"/>
          </a:xfrm>
          <a:prstGeom prst="rect">
            <a:avLst/>
          </a:prstGeom>
        </p:spPr>
        <p:txBody>
          <a:bodyPr wrap="square">
            <a:spAutoFit/>
          </a:bodyPr>
          <a:lstStyle/>
          <a:p>
            <a:r>
              <a:rPr lang="en-US" sz="2800" dirty="0" smtClean="0"/>
              <a:t>P-value</a:t>
            </a:r>
          </a:p>
          <a:p>
            <a:r>
              <a:rPr lang="en-US" sz="2800" dirty="0" smtClean="0"/>
              <a:t>0.000031</a:t>
            </a:r>
            <a:r>
              <a:rPr lang="en-US" sz="2800" dirty="0"/>
              <a:t>	mitochondrial inner membrane</a:t>
            </a:r>
          </a:p>
          <a:p>
            <a:r>
              <a:rPr lang="en-US" sz="2800" dirty="0"/>
              <a:t>0.000035	mitochondrial matrix</a:t>
            </a:r>
          </a:p>
          <a:p>
            <a:r>
              <a:rPr lang="en-US" sz="2800" dirty="0" smtClean="0"/>
              <a:t>0.00039</a:t>
            </a:r>
            <a:r>
              <a:rPr lang="en-US" sz="2800" dirty="0"/>
              <a:t>	negative regulation of cell migration</a:t>
            </a:r>
          </a:p>
          <a:p>
            <a:r>
              <a:rPr lang="en-US" sz="2800" dirty="0" smtClean="0"/>
              <a:t>0.00057</a:t>
            </a:r>
            <a:r>
              <a:rPr lang="en-US" sz="2800" dirty="0"/>
              <a:t>	positive regulation of cell </a:t>
            </a:r>
            <a:r>
              <a:rPr lang="en-US" sz="2800" dirty="0" smtClean="0"/>
              <a:t>proliferation*</a:t>
            </a:r>
            <a:endParaRPr lang="en-US" sz="2800" dirty="0"/>
          </a:p>
          <a:p>
            <a:r>
              <a:rPr lang="en-US" sz="2800" dirty="0"/>
              <a:t>0.00064	ossification</a:t>
            </a:r>
          </a:p>
          <a:p>
            <a:r>
              <a:rPr lang="en-US" sz="2800" dirty="0" smtClean="0"/>
              <a:t>0.0012</a:t>
            </a:r>
            <a:r>
              <a:rPr lang="en-US" sz="2800" dirty="0"/>
              <a:t>	glutamate metabolic </a:t>
            </a:r>
            <a:r>
              <a:rPr lang="en-US" sz="2800" dirty="0" smtClean="0"/>
              <a:t>process</a:t>
            </a:r>
          </a:p>
          <a:p>
            <a:r>
              <a:rPr lang="en-US" sz="2800" dirty="0"/>
              <a:t>0.0035	calcium-dependent cell-cell adhesion</a:t>
            </a:r>
          </a:p>
          <a:p>
            <a:r>
              <a:rPr lang="en-US" sz="2800" dirty="0"/>
              <a:t>0.0035	negative regulation of axon extension</a:t>
            </a:r>
          </a:p>
          <a:p>
            <a:r>
              <a:rPr lang="en-US" sz="2800" dirty="0"/>
              <a:t>0.0053	Wnt receptor signaling pathway</a:t>
            </a:r>
          </a:p>
          <a:p>
            <a:r>
              <a:rPr lang="en-US" sz="2800" dirty="0"/>
              <a:t>0.0058	organic anion transport</a:t>
            </a:r>
          </a:p>
          <a:p>
            <a:r>
              <a:rPr lang="en-US" sz="2800" dirty="0"/>
              <a:t>0.0063	visual perception</a:t>
            </a:r>
          </a:p>
          <a:p>
            <a:r>
              <a:rPr lang="en-US" sz="2800" dirty="0"/>
              <a:t>0.0064	bone development</a:t>
            </a:r>
          </a:p>
          <a:p>
            <a:r>
              <a:rPr lang="en-US" sz="2800" dirty="0"/>
              <a:t>0.0075	</a:t>
            </a:r>
            <a:r>
              <a:rPr lang="en-US" sz="2800" dirty="0" smtClean="0"/>
              <a:t>angiogenesis</a:t>
            </a:r>
          </a:p>
          <a:p>
            <a:endParaRPr lang="en-US" sz="2800" dirty="0" smtClean="0"/>
          </a:p>
          <a:p>
            <a:r>
              <a:rPr lang="en-US" sz="2800" dirty="0" smtClean="0"/>
              <a:t>*Note: Okapi enriched for negative regulation of cell proliferation</a:t>
            </a:r>
            <a:endParaRPr lang="en-US" sz="2800" dirty="0"/>
          </a:p>
        </p:txBody>
      </p:sp>
      <p:sp>
        <p:nvSpPr>
          <p:cNvPr id="6" name="TextBox 5"/>
          <p:cNvSpPr txBox="1"/>
          <p:nvPr/>
        </p:nvSpPr>
        <p:spPr>
          <a:xfrm>
            <a:off x="0" y="304800"/>
            <a:ext cx="12801600" cy="1077218"/>
          </a:xfrm>
          <a:prstGeom prst="rect">
            <a:avLst/>
          </a:prstGeom>
          <a:noFill/>
        </p:spPr>
        <p:txBody>
          <a:bodyPr wrap="square" rtlCol="0">
            <a:spAutoFit/>
          </a:bodyPr>
          <a:lstStyle/>
          <a:p>
            <a:pPr algn="ctr"/>
            <a:r>
              <a:rPr lang="en-US" sz="3200" dirty="0" smtClean="0"/>
              <a:t>GO biological process - protein that have diverged more between</a:t>
            </a:r>
          </a:p>
          <a:p>
            <a:pPr algn="ctr"/>
            <a:r>
              <a:rPr lang="en-US" sz="3200" dirty="0" smtClean="0"/>
              <a:t> Giraffe vs. Cow than Okapi vs. Cow  - dN/dS screens</a:t>
            </a:r>
          </a:p>
        </p:txBody>
      </p:sp>
      <p:grpSp>
        <p:nvGrpSpPr>
          <p:cNvPr id="15" name="Group 14"/>
          <p:cNvGrpSpPr/>
          <p:nvPr/>
        </p:nvGrpSpPr>
        <p:grpSpPr>
          <a:xfrm>
            <a:off x="8420100" y="4050268"/>
            <a:ext cx="4000500" cy="3112532"/>
            <a:chOff x="8610600" y="2438400"/>
            <a:chExt cx="4000500" cy="3112532"/>
          </a:xfrm>
        </p:grpSpPr>
        <p:cxnSp>
          <p:nvCxnSpPr>
            <p:cNvPr id="16" name="Straight Connector 15"/>
            <p:cNvCxnSpPr/>
            <p:nvPr/>
          </p:nvCxnSpPr>
          <p:spPr>
            <a:xfrm>
              <a:off x="9067800" y="2971800"/>
              <a:ext cx="1600200" cy="2209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10668000" y="2971800"/>
              <a:ext cx="1600200" cy="2209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1201400" y="2971800"/>
              <a:ext cx="522890" cy="722086"/>
            </a:xfrm>
            <a:prstGeom prst="line">
              <a:avLst/>
            </a:prstGeom>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8610600" y="2438400"/>
              <a:ext cx="723275" cy="477054"/>
            </a:xfrm>
            <a:prstGeom prst="rect">
              <a:avLst/>
            </a:prstGeom>
            <a:noFill/>
          </p:spPr>
          <p:txBody>
            <a:bodyPr wrap="none" rtlCol="0">
              <a:spAutoFit/>
            </a:bodyPr>
            <a:lstStyle/>
            <a:p>
              <a:r>
                <a:rPr lang="en-US" dirty="0" smtClean="0">
                  <a:solidFill>
                    <a:srgbClr val="000000"/>
                  </a:solidFill>
                </a:rPr>
                <a:t>cow</a:t>
              </a:r>
              <a:endParaRPr lang="en-US" dirty="0">
                <a:solidFill>
                  <a:srgbClr val="000000"/>
                </a:solidFill>
              </a:endParaRPr>
            </a:p>
          </p:txBody>
        </p:sp>
        <p:sp>
          <p:nvSpPr>
            <p:cNvPr id="20" name="TextBox 19"/>
            <p:cNvSpPr txBox="1"/>
            <p:nvPr/>
          </p:nvSpPr>
          <p:spPr>
            <a:xfrm>
              <a:off x="10439400" y="2438400"/>
              <a:ext cx="1021077" cy="477054"/>
            </a:xfrm>
            <a:prstGeom prst="rect">
              <a:avLst/>
            </a:prstGeom>
            <a:noFill/>
          </p:spPr>
          <p:txBody>
            <a:bodyPr wrap="none" rtlCol="0">
              <a:spAutoFit/>
            </a:bodyPr>
            <a:lstStyle/>
            <a:p>
              <a:r>
                <a:rPr lang="en-US" dirty="0" smtClean="0">
                  <a:solidFill>
                    <a:srgbClr val="000000"/>
                  </a:solidFill>
                </a:rPr>
                <a:t>giraffe</a:t>
              </a:r>
              <a:endParaRPr lang="en-US" dirty="0">
                <a:solidFill>
                  <a:srgbClr val="000000"/>
                </a:solidFill>
              </a:endParaRPr>
            </a:p>
          </p:txBody>
        </p:sp>
        <p:sp>
          <p:nvSpPr>
            <p:cNvPr id="21" name="TextBox 20"/>
            <p:cNvSpPr txBox="1"/>
            <p:nvPr/>
          </p:nvSpPr>
          <p:spPr>
            <a:xfrm>
              <a:off x="11716041" y="2438400"/>
              <a:ext cx="895059" cy="477054"/>
            </a:xfrm>
            <a:prstGeom prst="rect">
              <a:avLst/>
            </a:prstGeom>
            <a:noFill/>
          </p:spPr>
          <p:txBody>
            <a:bodyPr wrap="none" rtlCol="0">
              <a:spAutoFit/>
            </a:bodyPr>
            <a:lstStyle/>
            <a:p>
              <a:r>
                <a:rPr lang="en-US" dirty="0" smtClean="0">
                  <a:solidFill>
                    <a:srgbClr val="000000"/>
                  </a:solidFill>
                </a:rPr>
                <a:t>okapi</a:t>
              </a:r>
              <a:endParaRPr lang="en-US" dirty="0">
                <a:solidFill>
                  <a:srgbClr val="000000"/>
                </a:solidFill>
              </a:endParaRPr>
            </a:p>
          </p:txBody>
        </p:sp>
        <p:sp>
          <p:nvSpPr>
            <p:cNvPr id="22" name="TextBox 21"/>
            <p:cNvSpPr txBox="1"/>
            <p:nvPr/>
          </p:nvSpPr>
          <p:spPr>
            <a:xfrm>
              <a:off x="10210800" y="5181600"/>
              <a:ext cx="870288" cy="369332"/>
            </a:xfrm>
            <a:prstGeom prst="rect">
              <a:avLst/>
            </a:prstGeom>
            <a:noFill/>
          </p:spPr>
          <p:txBody>
            <a:bodyPr wrap="none" rtlCol="0">
              <a:spAutoFit/>
            </a:bodyPr>
            <a:lstStyle/>
            <a:p>
              <a:r>
                <a:rPr lang="en-US" sz="1800" dirty="0" smtClean="0">
                  <a:solidFill>
                    <a:srgbClr val="000000"/>
                  </a:solidFill>
                </a:rPr>
                <a:t>28 mya</a:t>
              </a:r>
              <a:endParaRPr lang="en-US" sz="1800" dirty="0">
                <a:solidFill>
                  <a:srgbClr val="000000"/>
                </a:solidFill>
              </a:endParaRPr>
            </a:p>
          </p:txBody>
        </p:sp>
        <p:sp>
          <p:nvSpPr>
            <p:cNvPr id="23" name="TextBox 22"/>
            <p:cNvSpPr txBox="1"/>
            <p:nvPr/>
          </p:nvSpPr>
          <p:spPr>
            <a:xfrm>
              <a:off x="10515600" y="3429000"/>
              <a:ext cx="1045554" cy="369332"/>
            </a:xfrm>
            <a:prstGeom prst="rect">
              <a:avLst/>
            </a:prstGeom>
            <a:noFill/>
          </p:spPr>
          <p:txBody>
            <a:bodyPr wrap="none" rtlCol="0">
              <a:spAutoFit/>
            </a:bodyPr>
            <a:lstStyle/>
            <a:p>
              <a:r>
                <a:rPr lang="en-US" sz="1800" dirty="0" smtClean="0">
                  <a:solidFill>
                    <a:srgbClr val="000000"/>
                  </a:solidFill>
                </a:rPr>
                <a:t>11.5 mya</a:t>
              </a:r>
              <a:endParaRPr lang="en-US" sz="1800" dirty="0">
                <a:solidFill>
                  <a:srgbClr val="000000"/>
                </a:solidFill>
              </a:endParaRPr>
            </a:p>
          </p:txBody>
        </p:sp>
      </p:grpSp>
      <p:sp>
        <p:nvSpPr>
          <p:cNvPr id="13" name="Rectangle 12"/>
          <p:cNvSpPr/>
          <p:nvPr/>
        </p:nvSpPr>
        <p:spPr>
          <a:xfrm>
            <a:off x="381000" y="1802784"/>
            <a:ext cx="7848600" cy="7417117"/>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Rectangle 1"/>
          <p:cNvSpPr/>
          <p:nvPr/>
        </p:nvSpPr>
        <p:spPr>
          <a:xfrm>
            <a:off x="8001000" y="3657600"/>
            <a:ext cx="4800600" cy="38862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52962083"/>
      </p:ext>
    </p:extLst>
  </p:cSld>
  <p:clrMapOvr>
    <a:masterClrMapping/>
  </p:clrMapOvr>
  <p:transition spd="slow" advClick="0" advTm="8000">
    <p:fade thruBlk="1"/>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5400" y="1066800"/>
            <a:ext cx="10439400" cy="477054"/>
          </a:xfrm>
          <a:prstGeom prst="rect">
            <a:avLst/>
          </a:prstGeom>
          <a:noFill/>
        </p:spPr>
        <p:txBody>
          <a:bodyPr wrap="square" rtlCol="0">
            <a:spAutoFit/>
          </a:bodyPr>
          <a:lstStyle/>
          <a:p>
            <a:r>
              <a:rPr lang="en-US" dirty="0" smtClean="0"/>
              <a:t>Majority of MSA genes regulate skeletal, cardiovascular, and neural functions</a:t>
            </a:r>
            <a:endParaRPr lang="en-US" dirty="0"/>
          </a:p>
        </p:txBody>
      </p:sp>
      <p:grpSp>
        <p:nvGrpSpPr>
          <p:cNvPr id="15" name="Group 14"/>
          <p:cNvGrpSpPr/>
          <p:nvPr/>
        </p:nvGrpSpPr>
        <p:grpSpPr>
          <a:xfrm>
            <a:off x="3124200" y="2209800"/>
            <a:ext cx="6579592" cy="4863627"/>
            <a:chOff x="298754" y="723287"/>
            <a:chExt cx="6579592" cy="4863627"/>
          </a:xfrm>
        </p:grpSpPr>
        <p:sp>
          <p:nvSpPr>
            <p:cNvPr id="16" name="Oval 15"/>
            <p:cNvSpPr/>
            <p:nvPr/>
          </p:nvSpPr>
          <p:spPr>
            <a:xfrm>
              <a:off x="1142999" y="723287"/>
              <a:ext cx="3601617" cy="3679380"/>
            </a:xfrm>
            <a:prstGeom prst="ellipse">
              <a:avLst/>
            </a:prstGeom>
            <a:solidFill>
              <a:srgbClr val="FFFF00">
                <a:alpha val="3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2116751" y="723287"/>
              <a:ext cx="3616164" cy="3859296"/>
            </a:xfrm>
            <a:prstGeom prst="ellipse">
              <a:avLst/>
            </a:prstGeom>
            <a:solidFill>
              <a:srgbClr val="FF0000">
                <a:alpha val="3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1672168" y="2518833"/>
              <a:ext cx="3407832" cy="2698749"/>
            </a:xfrm>
            <a:prstGeom prst="ellipse">
              <a:avLst/>
            </a:prstGeom>
            <a:solidFill>
              <a:srgbClr val="3366FF">
                <a:alpha val="3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9" name="TextBox 18"/>
            <p:cNvSpPr txBox="1"/>
            <p:nvPr/>
          </p:nvSpPr>
          <p:spPr>
            <a:xfrm>
              <a:off x="2704169" y="2809741"/>
              <a:ext cx="1326142" cy="738664"/>
            </a:xfrm>
            <a:prstGeom prst="rect">
              <a:avLst/>
            </a:prstGeom>
            <a:noFill/>
          </p:spPr>
          <p:txBody>
            <a:bodyPr wrap="none" rtlCol="0">
              <a:spAutoFit/>
            </a:bodyPr>
            <a:lstStyle/>
            <a:p>
              <a:pPr algn="ctr"/>
              <a:r>
                <a:rPr lang="en-US" sz="1400" dirty="0" smtClean="0"/>
                <a:t>HoxB3</a:t>
              </a:r>
            </a:p>
            <a:p>
              <a:pPr algn="ctr"/>
              <a:r>
                <a:rPr lang="en-US" sz="1400" dirty="0" smtClean="0"/>
                <a:t>Notch4</a:t>
              </a:r>
              <a:r>
                <a:rPr lang="en-US" sz="1400" dirty="0"/>
                <a:t> </a:t>
              </a:r>
              <a:r>
                <a:rPr lang="en-US" sz="1400" dirty="0" smtClean="0"/>
                <a:t>CREBBP </a:t>
              </a:r>
            </a:p>
            <a:p>
              <a:pPr algn="ctr"/>
              <a:r>
                <a:rPr lang="en-US" sz="1400" dirty="0" smtClean="0"/>
                <a:t>SEMA3A  </a:t>
              </a:r>
              <a:endParaRPr lang="en-US" sz="1400" dirty="0"/>
            </a:p>
          </p:txBody>
        </p:sp>
        <p:sp>
          <p:nvSpPr>
            <p:cNvPr id="20" name="TextBox 19"/>
            <p:cNvSpPr txBox="1"/>
            <p:nvPr/>
          </p:nvSpPr>
          <p:spPr>
            <a:xfrm>
              <a:off x="2515398" y="1449918"/>
              <a:ext cx="1705290" cy="738664"/>
            </a:xfrm>
            <a:prstGeom prst="rect">
              <a:avLst/>
            </a:prstGeom>
            <a:noFill/>
          </p:spPr>
          <p:txBody>
            <a:bodyPr wrap="none" rtlCol="0">
              <a:spAutoFit/>
            </a:bodyPr>
            <a:lstStyle/>
            <a:p>
              <a:pPr algn="ctr"/>
              <a:r>
                <a:rPr lang="en-US" sz="1400" dirty="0" smtClean="0"/>
                <a:t>HOXB13 CDX4</a:t>
              </a:r>
            </a:p>
            <a:p>
              <a:pPr algn="ctr"/>
              <a:r>
                <a:rPr lang="en-US" sz="1400" dirty="0" smtClean="0"/>
                <a:t>JAG1 FGFRL1 ITGA10</a:t>
              </a:r>
            </a:p>
            <a:p>
              <a:pPr algn="ctr"/>
              <a:r>
                <a:rPr lang="en-US" sz="1400" dirty="0" smtClean="0"/>
                <a:t>ECM1 SEMA3E ETS2 </a:t>
              </a:r>
              <a:endParaRPr lang="en-US" sz="1400" dirty="0"/>
            </a:p>
          </p:txBody>
        </p:sp>
        <p:sp>
          <p:nvSpPr>
            <p:cNvPr id="21" name="TextBox 20"/>
            <p:cNvSpPr txBox="1"/>
            <p:nvPr/>
          </p:nvSpPr>
          <p:spPr>
            <a:xfrm>
              <a:off x="298754" y="1180487"/>
              <a:ext cx="972867" cy="369332"/>
            </a:xfrm>
            <a:prstGeom prst="rect">
              <a:avLst/>
            </a:prstGeom>
            <a:noFill/>
          </p:spPr>
          <p:txBody>
            <a:bodyPr wrap="none" rtlCol="0">
              <a:spAutoFit/>
            </a:bodyPr>
            <a:lstStyle/>
            <a:p>
              <a:r>
                <a:rPr lang="en-US" i="1" dirty="0" smtClean="0"/>
                <a:t>Skeletal</a:t>
              </a:r>
              <a:endParaRPr lang="en-US" i="1" dirty="0"/>
            </a:p>
          </p:txBody>
        </p:sp>
        <p:sp>
          <p:nvSpPr>
            <p:cNvPr id="22" name="TextBox 21"/>
            <p:cNvSpPr txBox="1"/>
            <p:nvPr/>
          </p:nvSpPr>
          <p:spPr>
            <a:xfrm>
              <a:off x="4912192" y="1946210"/>
              <a:ext cx="582211" cy="523220"/>
            </a:xfrm>
            <a:prstGeom prst="rect">
              <a:avLst/>
            </a:prstGeom>
            <a:noFill/>
          </p:spPr>
          <p:txBody>
            <a:bodyPr wrap="none" rtlCol="0">
              <a:spAutoFit/>
            </a:bodyPr>
            <a:lstStyle/>
            <a:p>
              <a:pPr algn="ctr"/>
              <a:r>
                <a:rPr lang="en-US" sz="1400" dirty="0" smtClean="0"/>
                <a:t>IFT74</a:t>
              </a:r>
            </a:p>
            <a:p>
              <a:pPr algn="ctr"/>
              <a:r>
                <a:rPr lang="en-US" sz="1400" dirty="0" smtClean="0"/>
                <a:t>ENG</a:t>
              </a:r>
              <a:endParaRPr lang="en-US" sz="1400" dirty="0"/>
            </a:p>
          </p:txBody>
        </p:sp>
        <p:sp>
          <p:nvSpPr>
            <p:cNvPr id="23" name="TextBox 22"/>
            <p:cNvSpPr txBox="1"/>
            <p:nvPr/>
          </p:nvSpPr>
          <p:spPr>
            <a:xfrm>
              <a:off x="2353810" y="4573080"/>
              <a:ext cx="2043147" cy="523220"/>
            </a:xfrm>
            <a:prstGeom prst="rect">
              <a:avLst/>
            </a:prstGeom>
            <a:noFill/>
          </p:spPr>
          <p:txBody>
            <a:bodyPr wrap="none" rtlCol="0">
              <a:spAutoFit/>
            </a:bodyPr>
            <a:lstStyle/>
            <a:p>
              <a:pPr algn="ctr"/>
              <a:r>
                <a:rPr lang="en-US" sz="1400" dirty="0" smtClean="0"/>
                <a:t>E2F5 ALDH16A1 CYP27B1 </a:t>
              </a:r>
            </a:p>
            <a:p>
              <a:pPr algn="ctr"/>
              <a:r>
                <a:rPr lang="en-US" sz="1400" dirty="0" smtClean="0"/>
                <a:t>SLIT2 PRPH2</a:t>
              </a:r>
              <a:endParaRPr lang="en-US" sz="1400" dirty="0"/>
            </a:p>
          </p:txBody>
        </p:sp>
        <p:sp>
          <p:nvSpPr>
            <p:cNvPr id="24" name="TextBox 23"/>
            <p:cNvSpPr txBox="1"/>
            <p:nvPr/>
          </p:nvSpPr>
          <p:spPr>
            <a:xfrm>
              <a:off x="1396908" y="1514410"/>
              <a:ext cx="656562" cy="1815882"/>
            </a:xfrm>
            <a:prstGeom prst="rect">
              <a:avLst/>
            </a:prstGeom>
            <a:noFill/>
          </p:spPr>
          <p:txBody>
            <a:bodyPr wrap="none" rtlCol="0">
              <a:spAutoFit/>
            </a:bodyPr>
            <a:lstStyle/>
            <a:p>
              <a:pPr algn="ctr"/>
              <a:r>
                <a:rPr lang="en-US" sz="1400" dirty="0" smtClean="0"/>
                <a:t>AXIN2</a:t>
              </a:r>
            </a:p>
            <a:p>
              <a:pPr algn="ctr"/>
              <a:r>
                <a:rPr lang="en-US" sz="1400" dirty="0" smtClean="0"/>
                <a:t>NOTO</a:t>
              </a:r>
            </a:p>
            <a:p>
              <a:pPr algn="ctr"/>
              <a:r>
                <a:rPr lang="en-US" sz="1400" dirty="0" smtClean="0"/>
                <a:t>TGFB1</a:t>
              </a:r>
            </a:p>
            <a:p>
              <a:pPr algn="ctr"/>
              <a:r>
                <a:rPr lang="en-US" sz="1400" dirty="0" smtClean="0"/>
                <a:t>NFXL1</a:t>
              </a:r>
            </a:p>
            <a:p>
              <a:pPr algn="ctr"/>
              <a:r>
                <a:rPr lang="en-US" sz="1400" dirty="0" smtClean="0"/>
                <a:t>DLL3</a:t>
              </a:r>
              <a:endParaRPr lang="en-US" sz="1400" dirty="0"/>
            </a:p>
            <a:p>
              <a:pPr algn="ctr"/>
              <a:r>
                <a:rPr lang="en-US" sz="1400" dirty="0"/>
                <a:t>E2F4</a:t>
              </a:r>
            </a:p>
            <a:p>
              <a:pPr algn="ctr"/>
              <a:endParaRPr lang="en-US" sz="1400" dirty="0" smtClean="0"/>
            </a:p>
            <a:p>
              <a:pPr algn="ctr"/>
              <a:endParaRPr lang="en-US" sz="1400" dirty="0"/>
            </a:p>
          </p:txBody>
        </p:sp>
        <p:sp>
          <p:nvSpPr>
            <p:cNvPr id="25" name="TextBox 24"/>
            <p:cNvSpPr txBox="1"/>
            <p:nvPr/>
          </p:nvSpPr>
          <p:spPr>
            <a:xfrm>
              <a:off x="4026072" y="3708251"/>
              <a:ext cx="1018227" cy="523220"/>
            </a:xfrm>
            <a:prstGeom prst="rect">
              <a:avLst/>
            </a:prstGeom>
            <a:noFill/>
          </p:spPr>
          <p:txBody>
            <a:bodyPr wrap="none" rtlCol="0">
              <a:spAutoFit/>
            </a:bodyPr>
            <a:lstStyle/>
            <a:p>
              <a:pPr algn="ctr"/>
              <a:r>
                <a:rPr lang="en-US" sz="1400" dirty="0" smtClean="0"/>
                <a:t>MYC</a:t>
              </a:r>
            </a:p>
            <a:p>
              <a:pPr algn="ctr"/>
              <a:r>
                <a:rPr lang="en-US" sz="1400" dirty="0" smtClean="0"/>
                <a:t>FOS JARID2</a:t>
              </a:r>
              <a:endParaRPr lang="en-US" sz="1400" dirty="0"/>
            </a:p>
          </p:txBody>
        </p:sp>
        <p:sp>
          <p:nvSpPr>
            <p:cNvPr id="27" name="TextBox 26"/>
            <p:cNvSpPr txBox="1"/>
            <p:nvPr/>
          </p:nvSpPr>
          <p:spPr>
            <a:xfrm>
              <a:off x="5251754" y="1104287"/>
              <a:ext cx="1626592" cy="369332"/>
            </a:xfrm>
            <a:prstGeom prst="rect">
              <a:avLst/>
            </a:prstGeom>
            <a:noFill/>
          </p:spPr>
          <p:txBody>
            <a:bodyPr wrap="none" rtlCol="0">
              <a:spAutoFit/>
            </a:bodyPr>
            <a:lstStyle/>
            <a:p>
              <a:r>
                <a:rPr lang="en-US" i="1" dirty="0" smtClean="0"/>
                <a:t>Cardiovascular</a:t>
              </a:r>
              <a:endParaRPr lang="en-US" i="1" dirty="0"/>
            </a:p>
          </p:txBody>
        </p:sp>
        <p:sp>
          <p:nvSpPr>
            <p:cNvPr id="37" name="TextBox 36"/>
            <p:cNvSpPr txBox="1"/>
            <p:nvPr/>
          </p:nvSpPr>
          <p:spPr>
            <a:xfrm>
              <a:off x="2925235" y="5217582"/>
              <a:ext cx="869624" cy="369332"/>
            </a:xfrm>
            <a:prstGeom prst="rect">
              <a:avLst/>
            </a:prstGeom>
            <a:noFill/>
          </p:spPr>
          <p:txBody>
            <a:bodyPr wrap="none" rtlCol="0">
              <a:spAutoFit/>
            </a:bodyPr>
            <a:lstStyle/>
            <a:p>
              <a:r>
                <a:rPr lang="en-US" i="1" dirty="0" smtClean="0"/>
                <a:t>Neural</a:t>
              </a:r>
              <a:endParaRPr lang="en-US" i="1" dirty="0"/>
            </a:p>
          </p:txBody>
        </p:sp>
        <p:sp>
          <p:nvSpPr>
            <p:cNvPr id="38" name="TextBox 37"/>
            <p:cNvSpPr txBox="1"/>
            <p:nvPr/>
          </p:nvSpPr>
          <p:spPr>
            <a:xfrm>
              <a:off x="1725189" y="3554362"/>
              <a:ext cx="649988" cy="307777"/>
            </a:xfrm>
            <a:prstGeom prst="rect">
              <a:avLst/>
            </a:prstGeom>
            <a:noFill/>
          </p:spPr>
          <p:txBody>
            <a:bodyPr wrap="none" rtlCol="0">
              <a:spAutoFit/>
            </a:bodyPr>
            <a:lstStyle/>
            <a:p>
              <a:pPr algn="ctr"/>
              <a:r>
                <a:rPr lang="en-US" sz="1400" dirty="0" smtClean="0"/>
                <a:t>FOLR1</a:t>
              </a:r>
              <a:endParaRPr lang="en-US" sz="1400" dirty="0"/>
            </a:p>
          </p:txBody>
        </p:sp>
      </p:grpSp>
    </p:spTree>
    <p:extLst>
      <p:ext uri="{BB962C8B-B14F-4D97-AF65-F5344CB8AC3E}">
        <p14:creationId xmlns:p14="http://schemas.microsoft.com/office/powerpoint/2010/main" val="3529017280"/>
      </p:ext>
    </p:extLst>
  </p:cSld>
  <p:clrMapOvr>
    <a:masterClrMapping/>
  </p:clrMapOvr>
  <p:transition spd="slow" advClick="0" advTm="8000">
    <p:fade thruBlk="1"/>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533400" y="8229600"/>
            <a:ext cx="4505792" cy="477054"/>
          </a:xfrm>
          <a:prstGeom prst="rect">
            <a:avLst/>
          </a:prstGeom>
          <a:noFill/>
        </p:spPr>
        <p:txBody>
          <a:bodyPr wrap="none" rtlCol="0">
            <a:spAutoFit/>
          </a:bodyPr>
          <a:lstStyle/>
          <a:p>
            <a:r>
              <a:rPr lang="en-US" i="1" dirty="0" smtClean="0"/>
              <a:t>Chelsea Hudson &amp; Doug Cavener</a:t>
            </a:r>
            <a:endParaRPr lang="en-US" i="1" dirty="0"/>
          </a:p>
        </p:txBody>
      </p:sp>
      <p:pic>
        <p:nvPicPr>
          <p:cNvPr id="15" name="Picture 14" descr="Network Figure Working Version 12.pdf"/>
          <p:cNvPicPr>
            <a:picLocks noChangeAspect="1"/>
          </p:cNvPicPr>
          <p:nvPr/>
        </p:nvPicPr>
        <p:blipFill rotWithShape="1">
          <a:blip r:embed="rId2">
            <a:extLst>
              <a:ext uri="{28A0092B-C50C-407E-A947-70E740481C1C}">
                <a14:useLocalDpi xmlns:a14="http://schemas.microsoft.com/office/drawing/2010/main" val="0"/>
              </a:ext>
            </a:extLst>
          </a:blip>
          <a:srcRect l="24042" r="21574" b="66430"/>
          <a:stretch/>
        </p:blipFill>
        <p:spPr>
          <a:xfrm>
            <a:off x="990600" y="1676400"/>
            <a:ext cx="7821991" cy="6248400"/>
          </a:xfrm>
          <a:prstGeom prst="rect">
            <a:avLst/>
          </a:prstGeom>
        </p:spPr>
      </p:pic>
      <p:sp>
        <p:nvSpPr>
          <p:cNvPr id="28" name="Rectangle 27"/>
          <p:cNvSpPr/>
          <p:nvPr/>
        </p:nvSpPr>
        <p:spPr>
          <a:xfrm>
            <a:off x="6558065" y="6544083"/>
            <a:ext cx="248989" cy="220105"/>
          </a:xfrm>
          <a:prstGeom prst="rect">
            <a:avLst/>
          </a:prstGeom>
          <a:solidFill>
            <a:srgbClr val="FF940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9" name="Rectangle 28"/>
          <p:cNvSpPr/>
          <p:nvPr/>
        </p:nvSpPr>
        <p:spPr>
          <a:xfrm>
            <a:off x="6558065" y="6866495"/>
            <a:ext cx="248989" cy="220105"/>
          </a:xfrm>
          <a:prstGeom prst="rect">
            <a:avLst/>
          </a:prstGeom>
          <a:solidFill>
            <a:srgbClr val="F4F70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0" name="Rectangle 29"/>
          <p:cNvSpPr/>
          <p:nvPr/>
        </p:nvSpPr>
        <p:spPr>
          <a:xfrm>
            <a:off x="6558065" y="7171295"/>
            <a:ext cx="248989" cy="220105"/>
          </a:xfrm>
          <a:prstGeom prst="rect">
            <a:avLst/>
          </a:prstGeom>
          <a:solidFill>
            <a:srgbClr val="F403F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1" name="Rectangle 30"/>
          <p:cNvSpPr/>
          <p:nvPr/>
        </p:nvSpPr>
        <p:spPr>
          <a:xfrm>
            <a:off x="6558065" y="7476095"/>
            <a:ext cx="248989" cy="220105"/>
          </a:xfrm>
          <a:prstGeom prst="rect">
            <a:avLst/>
          </a:prstGeom>
          <a:solidFill>
            <a:srgbClr val="F60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2" name="Rectangle 31"/>
          <p:cNvSpPr/>
          <p:nvPr/>
        </p:nvSpPr>
        <p:spPr>
          <a:xfrm>
            <a:off x="6558065" y="7780895"/>
            <a:ext cx="248989" cy="220105"/>
          </a:xfrm>
          <a:prstGeom prst="rect">
            <a:avLst/>
          </a:prstGeom>
          <a:solidFill>
            <a:srgbClr val="33FE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3" name="Rectangle 32"/>
          <p:cNvSpPr/>
          <p:nvPr/>
        </p:nvSpPr>
        <p:spPr>
          <a:xfrm>
            <a:off x="6558065" y="8085695"/>
            <a:ext cx="248989" cy="220105"/>
          </a:xfrm>
          <a:prstGeom prst="rect">
            <a:avLst/>
          </a:prstGeom>
          <a:solidFill>
            <a:srgbClr val="01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4" name="Rectangle 33"/>
          <p:cNvSpPr/>
          <p:nvPr/>
        </p:nvSpPr>
        <p:spPr>
          <a:xfrm>
            <a:off x="6553201" y="8390495"/>
            <a:ext cx="248989" cy="220105"/>
          </a:xfrm>
          <a:prstGeom prst="rect">
            <a:avLst/>
          </a:prstGeom>
          <a:solidFill>
            <a:srgbClr val="0067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5" name="Rectangle 34"/>
          <p:cNvSpPr/>
          <p:nvPr/>
        </p:nvSpPr>
        <p:spPr>
          <a:xfrm>
            <a:off x="6553201" y="8695295"/>
            <a:ext cx="248989" cy="220105"/>
          </a:xfrm>
          <a:prstGeom prst="rect">
            <a:avLst/>
          </a:prstGeom>
          <a:solidFill>
            <a:srgbClr val="CC63F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6" name="TextBox 35"/>
          <p:cNvSpPr txBox="1"/>
          <p:nvPr/>
        </p:nvSpPr>
        <p:spPr>
          <a:xfrm>
            <a:off x="6895336" y="6477000"/>
            <a:ext cx="3772664" cy="2554545"/>
          </a:xfrm>
          <a:prstGeom prst="rect">
            <a:avLst/>
          </a:prstGeom>
          <a:noFill/>
        </p:spPr>
        <p:txBody>
          <a:bodyPr wrap="square" rtlCol="0">
            <a:spAutoFit/>
          </a:bodyPr>
          <a:lstStyle/>
          <a:p>
            <a:r>
              <a:rPr lang="en-US" sz="2000" dirty="0" smtClean="0"/>
              <a:t>Metabolism and Mitochondrial</a:t>
            </a:r>
          </a:p>
          <a:p>
            <a:r>
              <a:rPr lang="en-US" sz="2000" dirty="0" smtClean="0"/>
              <a:t>Development</a:t>
            </a:r>
          </a:p>
          <a:p>
            <a:r>
              <a:rPr lang="en-US" sz="2000" dirty="0" smtClean="0"/>
              <a:t>Cell Proliferation</a:t>
            </a:r>
          </a:p>
          <a:p>
            <a:r>
              <a:rPr lang="en-US" sz="2000" dirty="0" smtClean="0"/>
              <a:t>Blood Pressure and Circulation</a:t>
            </a:r>
          </a:p>
          <a:p>
            <a:r>
              <a:rPr lang="en-US" sz="2000" dirty="0" smtClean="0"/>
              <a:t>Immunity </a:t>
            </a:r>
          </a:p>
          <a:p>
            <a:r>
              <a:rPr lang="en-US" sz="2000" dirty="0" smtClean="0"/>
              <a:t>DNA Repair</a:t>
            </a:r>
          </a:p>
          <a:p>
            <a:r>
              <a:rPr lang="en-US" sz="2000" dirty="0" smtClean="0"/>
              <a:t>Nervous System</a:t>
            </a:r>
          </a:p>
          <a:p>
            <a:r>
              <a:rPr lang="en-US" sz="2000" dirty="0" smtClean="0"/>
              <a:t>Centrosome </a:t>
            </a:r>
            <a:endParaRPr lang="en-US" sz="2000" dirty="0"/>
          </a:p>
        </p:txBody>
      </p:sp>
      <p:sp>
        <p:nvSpPr>
          <p:cNvPr id="4" name="TextBox 3"/>
          <p:cNvSpPr txBox="1"/>
          <p:nvPr/>
        </p:nvSpPr>
        <p:spPr>
          <a:xfrm>
            <a:off x="533400" y="609600"/>
            <a:ext cx="10134600" cy="954107"/>
          </a:xfrm>
          <a:prstGeom prst="rect">
            <a:avLst/>
          </a:prstGeom>
          <a:noFill/>
        </p:spPr>
        <p:txBody>
          <a:bodyPr wrap="square" rtlCol="0">
            <a:spAutoFit/>
          </a:bodyPr>
          <a:lstStyle/>
          <a:p>
            <a:r>
              <a:rPr lang="en-US" sz="2800" dirty="0" smtClean="0"/>
              <a:t>Giraffe genes exhibiting multiple signs of adaptations</a:t>
            </a:r>
          </a:p>
          <a:p>
            <a:r>
              <a:rPr lang="en-US" sz="2800" dirty="0"/>
              <a:t> </a:t>
            </a:r>
            <a:r>
              <a:rPr lang="en-US" sz="2800" dirty="0" smtClean="0"/>
              <a:t>   Network analysis of GO Biological Processes</a:t>
            </a:r>
            <a:endParaRPr lang="en-US" sz="2800" dirty="0"/>
          </a:p>
        </p:txBody>
      </p:sp>
    </p:spTree>
    <p:extLst>
      <p:ext uri="{BB962C8B-B14F-4D97-AF65-F5344CB8AC3E}">
        <p14:creationId xmlns:p14="http://schemas.microsoft.com/office/powerpoint/2010/main" val="4179421840"/>
      </p:ext>
    </p:extLst>
  </p:cSld>
  <p:clrMapOvr>
    <a:masterClrMapping/>
  </p:clrMapOvr>
  <p:transition spd="slow" advClick="0" advTm="8000">
    <p:fade thruBlk="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oxB3 tree.pdf"/>
          <p:cNvPicPr>
            <a:picLocks noChangeAspect="1"/>
          </p:cNvPicPr>
          <p:nvPr/>
        </p:nvPicPr>
        <p:blipFill rotWithShape="1">
          <a:blip r:embed="rId2">
            <a:extLst>
              <a:ext uri="{28A0092B-C50C-407E-A947-70E740481C1C}">
                <a14:useLocalDpi xmlns:a14="http://schemas.microsoft.com/office/drawing/2010/main" val="0"/>
              </a:ext>
            </a:extLst>
          </a:blip>
          <a:srcRect l="2260" t="4859" r="18192" b="20339"/>
          <a:stretch/>
        </p:blipFill>
        <p:spPr>
          <a:xfrm>
            <a:off x="1134533" y="1710267"/>
            <a:ext cx="5960534" cy="5604934"/>
          </a:xfrm>
          <a:prstGeom prst="rect">
            <a:avLst/>
          </a:prstGeom>
        </p:spPr>
      </p:pic>
      <p:sp>
        <p:nvSpPr>
          <p:cNvPr id="5" name="Oval 4"/>
          <p:cNvSpPr/>
          <p:nvPr/>
        </p:nvSpPr>
        <p:spPr>
          <a:xfrm>
            <a:off x="6400800" y="6172200"/>
            <a:ext cx="457200" cy="4572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3"/>
          <a:stretch>
            <a:fillRect/>
          </a:stretch>
        </p:blipFill>
        <p:spPr>
          <a:xfrm>
            <a:off x="7239000" y="1371600"/>
            <a:ext cx="4846320" cy="5595751"/>
          </a:xfrm>
          <a:prstGeom prst="rect">
            <a:avLst/>
          </a:prstGeom>
        </p:spPr>
      </p:pic>
      <p:cxnSp>
        <p:nvCxnSpPr>
          <p:cNvPr id="8" name="Straight Arrow Connector 7"/>
          <p:cNvCxnSpPr/>
          <p:nvPr/>
        </p:nvCxnSpPr>
        <p:spPr>
          <a:xfrm>
            <a:off x="7239000" y="5029200"/>
            <a:ext cx="6858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8382000" y="5715000"/>
            <a:ext cx="762000" cy="381000"/>
          </a:xfrm>
          <a:prstGeom prst="ellipse">
            <a:avLst/>
          </a:prstGeom>
          <a:solidFill>
            <a:schemeClr val="bg1"/>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Oval 3"/>
          <p:cNvSpPr/>
          <p:nvPr/>
        </p:nvSpPr>
        <p:spPr>
          <a:xfrm>
            <a:off x="8077200" y="1828800"/>
            <a:ext cx="228600" cy="3810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9982200" y="2667000"/>
            <a:ext cx="228600" cy="3810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p:nvPr/>
        </p:nvSpPr>
        <p:spPr>
          <a:xfrm>
            <a:off x="10896600" y="2667000"/>
            <a:ext cx="228600" cy="3810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p:cNvSpPr/>
          <p:nvPr/>
        </p:nvSpPr>
        <p:spPr>
          <a:xfrm>
            <a:off x="11201400" y="1828800"/>
            <a:ext cx="228600" cy="3810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3" name="Straight Arrow Connector 12"/>
          <p:cNvCxnSpPr/>
          <p:nvPr/>
        </p:nvCxnSpPr>
        <p:spPr>
          <a:xfrm>
            <a:off x="8001000" y="2362200"/>
            <a:ext cx="0" cy="3581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9372600" y="3200400"/>
            <a:ext cx="0" cy="2971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609600" y="152400"/>
            <a:ext cx="11505561" cy="861774"/>
          </a:xfrm>
          <a:prstGeom prst="rect">
            <a:avLst/>
          </a:prstGeom>
          <a:noFill/>
        </p:spPr>
        <p:txBody>
          <a:bodyPr wrap="none" rtlCol="0">
            <a:spAutoFit/>
          </a:bodyPr>
          <a:lstStyle/>
          <a:p>
            <a:r>
              <a:rPr lang="en-US" dirty="0" smtClean="0"/>
              <a:t>Unique amino acid substitutions in 4 homeobox genes of giraffe may specify the region </a:t>
            </a:r>
          </a:p>
          <a:p>
            <a:r>
              <a:rPr lang="en-US" dirty="0"/>
              <a:t> </a:t>
            </a:r>
            <a:r>
              <a:rPr lang="en-US" dirty="0" smtClean="0"/>
              <a:t>   of the axial and appendicular skeleton to be elongated</a:t>
            </a:r>
            <a:endParaRPr lang="en-US" dirty="0"/>
          </a:p>
        </p:txBody>
      </p:sp>
      <p:sp>
        <p:nvSpPr>
          <p:cNvPr id="19" name="Rectangle 18"/>
          <p:cNvSpPr/>
          <p:nvPr/>
        </p:nvSpPr>
        <p:spPr>
          <a:xfrm>
            <a:off x="228600" y="1371600"/>
            <a:ext cx="2209800" cy="381000"/>
          </a:xfrm>
          <a:prstGeom prst="rect">
            <a:avLst/>
          </a:prstGeom>
          <a:solidFill>
            <a:srgbClr val="F2C6E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extBox 2"/>
          <p:cNvSpPr txBox="1"/>
          <p:nvPr/>
        </p:nvSpPr>
        <p:spPr>
          <a:xfrm>
            <a:off x="685800" y="1295400"/>
            <a:ext cx="1029217" cy="477054"/>
          </a:xfrm>
          <a:prstGeom prst="rect">
            <a:avLst/>
          </a:prstGeom>
          <a:noFill/>
        </p:spPr>
        <p:txBody>
          <a:bodyPr wrap="none" rtlCol="0">
            <a:spAutoFit/>
          </a:bodyPr>
          <a:lstStyle/>
          <a:p>
            <a:r>
              <a:rPr lang="en-US" dirty="0" smtClean="0"/>
              <a:t>HoxB3</a:t>
            </a:r>
            <a:endParaRPr lang="en-US" dirty="0"/>
          </a:p>
        </p:txBody>
      </p:sp>
      <p:pic>
        <p:nvPicPr>
          <p:cNvPr id="20" name="Picture 19"/>
          <p:cNvPicPr>
            <a:picLocks noChangeAspect="1"/>
          </p:cNvPicPr>
          <p:nvPr/>
        </p:nvPicPr>
        <p:blipFill rotWithShape="1">
          <a:blip r:embed="rId4">
            <a:extLst>
              <a:ext uri="{BEBA8EAE-BF5A-486C-A8C5-ECC9F3942E4B}">
                <a14:imgProps xmlns:a14="http://schemas.microsoft.com/office/drawing/2010/main">
                  <a14:imgLayer r:embed="rId5">
                    <a14:imgEffect>
                      <a14:backgroundRemoval t="125" b="100000" l="21625" r="83000"/>
                    </a14:imgEffect>
                  </a14:imgLayer>
                </a14:imgProps>
              </a:ext>
            </a:extLst>
          </a:blip>
          <a:srcRect l="21196" r="14312"/>
          <a:stretch/>
        </p:blipFill>
        <p:spPr>
          <a:xfrm>
            <a:off x="304800" y="4038600"/>
            <a:ext cx="2801178" cy="4343400"/>
          </a:xfrm>
          <a:prstGeom prst="rect">
            <a:avLst/>
          </a:prstGeom>
        </p:spPr>
      </p:pic>
      <p:sp>
        <p:nvSpPr>
          <p:cNvPr id="21" name="Oval 20"/>
          <p:cNvSpPr/>
          <p:nvPr/>
        </p:nvSpPr>
        <p:spPr>
          <a:xfrm>
            <a:off x="8077200" y="6629400"/>
            <a:ext cx="1066800" cy="457200"/>
          </a:xfrm>
          <a:prstGeom prst="ellipse">
            <a:avLst/>
          </a:prstGeom>
          <a:solidFill>
            <a:schemeClr val="bg1"/>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extBox 14"/>
          <p:cNvSpPr txBox="1"/>
          <p:nvPr/>
        </p:nvSpPr>
        <p:spPr>
          <a:xfrm>
            <a:off x="8361433" y="5715000"/>
            <a:ext cx="858767" cy="307777"/>
          </a:xfrm>
          <a:prstGeom prst="rect">
            <a:avLst/>
          </a:prstGeom>
          <a:noFill/>
        </p:spPr>
        <p:txBody>
          <a:bodyPr wrap="square" rtlCol="0">
            <a:spAutoFit/>
          </a:bodyPr>
          <a:lstStyle/>
          <a:p>
            <a:r>
              <a:rPr lang="en-US" sz="1400" dirty="0" smtClean="0"/>
              <a:t>Forelimb</a:t>
            </a:r>
          </a:p>
        </p:txBody>
      </p:sp>
      <p:sp>
        <p:nvSpPr>
          <p:cNvPr id="16" name="TextBox 15"/>
          <p:cNvSpPr txBox="1"/>
          <p:nvPr/>
        </p:nvSpPr>
        <p:spPr>
          <a:xfrm>
            <a:off x="8077200" y="6607314"/>
            <a:ext cx="1003325" cy="707886"/>
          </a:xfrm>
          <a:prstGeom prst="rect">
            <a:avLst/>
          </a:prstGeom>
          <a:noFill/>
        </p:spPr>
        <p:txBody>
          <a:bodyPr wrap="none" rtlCol="0">
            <a:spAutoFit/>
          </a:bodyPr>
          <a:lstStyle/>
          <a:p>
            <a:r>
              <a:rPr lang="en-US" sz="2000" dirty="0"/>
              <a:t>Cervical</a:t>
            </a:r>
          </a:p>
          <a:p>
            <a:endParaRPr lang="en-US" sz="2000" dirty="0"/>
          </a:p>
        </p:txBody>
      </p:sp>
      <p:sp>
        <p:nvSpPr>
          <p:cNvPr id="22" name="Rectangle 21"/>
          <p:cNvSpPr/>
          <p:nvPr/>
        </p:nvSpPr>
        <p:spPr>
          <a:xfrm>
            <a:off x="7239000" y="38862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99808331"/>
      </p:ext>
    </p:extLst>
  </p:cSld>
  <p:clrMapOvr>
    <a:masterClrMapping/>
  </p:clrMapOvr>
  <p:transition spd="slow" advClick="0" advTm="8000">
    <p:fade thruBlk="1"/>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97354" y="1066800"/>
            <a:ext cx="4128654" cy="830997"/>
          </a:xfrm>
          <a:prstGeom prst="rect">
            <a:avLst/>
          </a:prstGeom>
          <a:noFill/>
        </p:spPr>
        <p:txBody>
          <a:bodyPr wrap="none" rtlCol="0">
            <a:spAutoFit/>
          </a:bodyPr>
          <a:lstStyle/>
          <a:p>
            <a:r>
              <a:rPr lang="en-US" sz="1600" dirty="0" smtClean="0">
                <a:cs typeface="Courier"/>
              </a:rPr>
              <a:t>dN/dS giraffe-okapi = 2.9</a:t>
            </a:r>
          </a:p>
          <a:p>
            <a:r>
              <a:rPr lang="en-US" sz="1600" dirty="0" smtClean="0">
                <a:cs typeface="Courier"/>
              </a:rPr>
              <a:t>Giraffe - highest mean dN/dS among mammals</a:t>
            </a:r>
          </a:p>
          <a:p>
            <a:r>
              <a:rPr lang="en-US" sz="1600" dirty="0">
                <a:cs typeface="Courier"/>
              </a:rPr>
              <a:t> </a:t>
            </a:r>
            <a:r>
              <a:rPr lang="en-US" sz="1600" dirty="0" smtClean="0">
                <a:cs typeface="Courier"/>
              </a:rPr>
              <a:t>            - significantly more unique substitutions</a:t>
            </a:r>
            <a:endParaRPr lang="en-US" sz="1600" dirty="0">
              <a:cs typeface="Courier"/>
            </a:endParaRPr>
          </a:p>
        </p:txBody>
      </p:sp>
      <p:sp>
        <p:nvSpPr>
          <p:cNvPr id="10" name="Rectangle 9"/>
          <p:cNvSpPr/>
          <p:nvPr/>
        </p:nvSpPr>
        <p:spPr>
          <a:xfrm>
            <a:off x="444954" y="2133600"/>
            <a:ext cx="8458200" cy="1354217"/>
          </a:xfrm>
          <a:prstGeom prst="rect">
            <a:avLst/>
          </a:prstGeom>
        </p:spPr>
        <p:txBody>
          <a:bodyPr wrap="square">
            <a:spAutoFit/>
          </a:bodyPr>
          <a:lstStyle/>
          <a:p>
            <a:r>
              <a:rPr lang="hr-HR" sz="1400" dirty="0" smtClean="0">
                <a:latin typeface="Courier"/>
                <a:cs typeface="Courier"/>
              </a:rPr>
              <a:t>cow                 KPVLTGTHPVNTTVDFGGTTSFQCKVRSDVKPVIQWLKRVEYGAEGRY</a:t>
            </a:r>
          </a:p>
          <a:p>
            <a:r>
              <a:rPr lang="hr-HR" sz="1400" dirty="0" smtClean="0">
                <a:latin typeface="Courier"/>
                <a:cs typeface="Courier"/>
              </a:rPr>
              <a:t>Giraffe*            .</a:t>
            </a:r>
            <a:r>
              <a:rPr lang="hr-HR" sz="1400" dirty="0">
                <a:latin typeface="Courier"/>
                <a:cs typeface="Courier"/>
              </a:rPr>
              <a:t>......</a:t>
            </a:r>
            <a:r>
              <a:rPr lang="hr-HR" sz="1400" b="1" dirty="0">
                <a:latin typeface="Courier"/>
                <a:cs typeface="Courier"/>
              </a:rPr>
              <a:t>A</a:t>
            </a:r>
            <a:r>
              <a:rPr lang="hr-HR" sz="1400" dirty="0">
                <a:latin typeface="Courier"/>
                <a:cs typeface="Courier"/>
              </a:rPr>
              <a:t>.......</a:t>
            </a:r>
            <a:r>
              <a:rPr lang="hr-HR" sz="1400" b="1" dirty="0">
                <a:latin typeface="Courier"/>
                <a:cs typeface="Courier"/>
              </a:rPr>
              <a:t>GS</a:t>
            </a:r>
            <a:r>
              <a:rPr lang="hr-HR" sz="1400" dirty="0">
                <a:latin typeface="Courier"/>
                <a:cs typeface="Courier"/>
              </a:rPr>
              <a:t>.....L..</a:t>
            </a:r>
            <a:r>
              <a:rPr lang="hr-HR" sz="1400" b="1" dirty="0">
                <a:latin typeface="Courier"/>
                <a:cs typeface="Courier"/>
              </a:rPr>
              <a:t>R</a:t>
            </a:r>
            <a:r>
              <a:rPr lang="hr-HR" sz="1400" dirty="0">
                <a:latin typeface="Courier"/>
                <a:cs typeface="Courier"/>
              </a:rPr>
              <a:t>.....</a:t>
            </a:r>
            <a:r>
              <a:rPr lang="hr-HR" sz="1400" b="1" dirty="0">
                <a:latin typeface="Courier"/>
                <a:cs typeface="Courier"/>
              </a:rPr>
              <a:t>R</a:t>
            </a:r>
            <a:r>
              <a:rPr lang="hr-HR" sz="1400" dirty="0">
                <a:latin typeface="Courier"/>
                <a:cs typeface="Courier"/>
              </a:rPr>
              <a:t>.........</a:t>
            </a:r>
            <a:r>
              <a:rPr lang="hr-HR" sz="1400" b="1" dirty="0">
                <a:latin typeface="Courier"/>
                <a:cs typeface="Courier"/>
              </a:rPr>
              <a:t>D</a:t>
            </a:r>
            <a:r>
              <a:rPr lang="hr-HR" sz="1400" dirty="0" smtClean="0">
                <a:latin typeface="Courier"/>
                <a:cs typeface="Courier"/>
              </a:rPr>
              <a:t>......</a:t>
            </a:r>
          </a:p>
          <a:p>
            <a:r>
              <a:rPr lang="hr-HR" sz="1400" dirty="0" smtClean="0">
                <a:latin typeface="Courier"/>
                <a:cs typeface="Courier"/>
              </a:rPr>
              <a:t>Okapi               .</a:t>
            </a:r>
            <a:r>
              <a:rPr lang="hr-HR" sz="1400" dirty="0">
                <a:latin typeface="Courier"/>
                <a:cs typeface="Courier"/>
              </a:rPr>
              <a:t>.............................................</a:t>
            </a:r>
            <a:r>
              <a:rPr lang="hr-HR" sz="1400" dirty="0" smtClean="0">
                <a:latin typeface="Courier"/>
                <a:cs typeface="Courier"/>
              </a:rPr>
              <a:t>.</a:t>
            </a:r>
            <a:r>
              <a:rPr lang="hr-HR" sz="1400" dirty="0">
                <a:latin typeface="Courier"/>
                <a:cs typeface="Courier"/>
              </a:rPr>
              <a:t>.</a:t>
            </a:r>
            <a:endParaRPr lang="hr-HR" sz="1400" dirty="0" smtClean="0">
              <a:latin typeface="Courier"/>
              <a:cs typeface="Courier"/>
            </a:endParaRPr>
          </a:p>
          <a:p>
            <a:r>
              <a:rPr lang="hr-HR" sz="1400" dirty="0" smtClean="0">
                <a:latin typeface="Courier"/>
                <a:cs typeface="Courier"/>
              </a:rPr>
              <a:t>Unique in mammals          +       </a:t>
            </a:r>
            <a:r>
              <a:rPr lang="hr-HR" sz="1400" dirty="0">
                <a:latin typeface="Courier"/>
                <a:cs typeface="Courier"/>
              </a:rPr>
              <a:t>++                        + </a:t>
            </a:r>
            <a:endParaRPr lang="hr-HR" sz="1400" dirty="0" smtClean="0">
              <a:latin typeface="Courier"/>
              <a:cs typeface="Courier"/>
            </a:endParaRPr>
          </a:p>
          <a:p>
            <a:r>
              <a:rPr lang="hr-HR" sz="1400" dirty="0" smtClean="0">
                <a:latin typeface="Courier"/>
                <a:cs typeface="Courier"/>
              </a:rPr>
              <a:t>Polphen hit                        ++        +     +         +         </a:t>
            </a:r>
          </a:p>
          <a:p>
            <a:r>
              <a:rPr lang="hr-HR" sz="1200" dirty="0" smtClean="0">
                <a:latin typeface="Courier"/>
                <a:cs typeface="Courier"/>
              </a:rPr>
              <a:t>                  * </a:t>
            </a:r>
            <a:r>
              <a:rPr lang="en-US" sz="1200" dirty="0" smtClean="0">
                <a:latin typeface="Courier"/>
                <a:cs typeface="Courier"/>
              </a:rPr>
              <a:t>C</a:t>
            </a:r>
            <a:r>
              <a:rPr lang="hr-HR" sz="1200" dirty="0" smtClean="0">
                <a:latin typeface="Courier"/>
                <a:cs typeface="Courier"/>
              </a:rPr>
              <a:t>onfirmed in Masai, Recticulated, and Rothschild subspecies</a:t>
            </a:r>
            <a:endParaRPr lang="hr-HR" sz="1200" dirty="0">
              <a:latin typeface="Courier"/>
              <a:cs typeface="Courier"/>
            </a:endParaRPr>
          </a:p>
        </p:txBody>
      </p:sp>
      <p:pic>
        <p:nvPicPr>
          <p:cNvPr id="19" name="Picture 18"/>
          <p:cNvPicPr>
            <a:picLocks noChangeAspect="1"/>
          </p:cNvPicPr>
          <p:nvPr/>
        </p:nvPicPr>
        <p:blipFill rotWithShape="1">
          <a:blip r:embed="rId2"/>
          <a:srcRect l="1083" t="5467" r="47366" b="5645"/>
          <a:stretch/>
        </p:blipFill>
        <p:spPr>
          <a:xfrm>
            <a:off x="304800" y="4271682"/>
            <a:ext cx="3505200" cy="4948518"/>
          </a:xfrm>
          <a:prstGeom prst="rect">
            <a:avLst/>
          </a:prstGeom>
        </p:spPr>
      </p:pic>
      <p:cxnSp>
        <p:nvCxnSpPr>
          <p:cNvPr id="23" name="Straight Arrow Connector 22"/>
          <p:cNvCxnSpPr/>
          <p:nvPr/>
        </p:nvCxnSpPr>
        <p:spPr>
          <a:xfrm>
            <a:off x="8153400" y="2438400"/>
            <a:ext cx="533400" cy="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4343400" y="4114310"/>
            <a:ext cx="8001000" cy="5478423"/>
          </a:xfrm>
          <a:prstGeom prst="rect">
            <a:avLst/>
          </a:prstGeom>
          <a:noFill/>
        </p:spPr>
        <p:txBody>
          <a:bodyPr wrap="square" rtlCol="0">
            <a:spAutoFit/>
          </a:bodyPr>
          <a:lstStyle/>
          <a:p>
            <a:r>
              <a:rPr lang="en-US" dirty="0" smtClean="0"/>
              <a:t>Functions of FGF signaling:</a:t>
            </a:r>
          </a:p>
          <a:p>
            <a:r>
              <a:rPr lang="en-US" dirty="0"/>
              <a:t> </a:t>
            </a:r>
            <a:r>
              <a:rPr lang="en-US" dirty="0" smtClean="0"/>
              <a:t>  - </a:t>
            </a:r>
            <a:r>
              <a:rPr lang="en-US" dirty="0" err="1"/>
              <a:t>s</a:t>
            </a:r>
            <a:r>
              <a:rPr lang="en-US" dirty="0" err="1" smtClean="0"/>
              <a:t>omitogenesis</a:t>
            </a:r>
            <a:r>
              <a:rPr lang="en-US" dirty="0" smtClean="0"/>
              <a:t> wavefront gradient</a:t>
            </a:r>
          </a:p>
          <a:p>
            <a:r>
              <a:rPr lang="en-US" dirty="0"/>
              <a:t> </a:t>
            </a:r>
            <a:r>
              <a:rPr lang="en-US" dirty="0" smtClean="0"/>
              <a:t>  - angiogenesis</a:t>
            </a:r>
          </a:p>
          <a:p>
            <a:r>
              <a:rPr lang="en-US" dirty="0"/>
              <a:t> </a:t>
            </a:r>
            <a:r>
              <a:rPr lang="en-US" dirty="0" smtClean="0"/>
              <a:t>  - regulation of chondrogenesis at growth plate</a:t>
            </a:r>
          </a:p>
          <a:p>
            <a:r>
              <a:rPr lang="en-US" dirty="0" smtClean="0"/>
              <a:t>   - cardiogenesis</a:t>
            </a:r>
          </a:p>
          <a:p>
            <a:endParaRPr lang="en-US" dirty="0"/>
          </a:p>
          <a:p>
            <a:r>
              <a:rPr lang="en-US" dirty="0" smtClean="0"/>
              <a:t>Mutations in FGFRL1</a:t>
            </a:r>
          </a:p>
          <a:p>
            <a:r>
              <a:rPr lang="en-US" b="1" dirty="0"/>
              <a:t>H</a:t>
            </a:r>
            <a:r>
              <a:rPr lang="en-US" b="1" dirty="0" smtClean="0"/>
              <a:t>umans</a:t>
            </a:r>
            <a:r>
              <a:rPr lang="en-US" dirty="0" smtClean="0"/>
              <a:t>: </a:t>
            </a:r>
            <a:r>
              <a:rPr lang="en-US" dirty="0"/>
              <a:t>Wolf-Hirschhorn </a:t>
            </a:r>
            <a:r>
              <a:rPr lang="en-US" dirty="0" smtClean="0"/>
              <a:t>syndrome-  achondroplasia</a:t>
            </a:r>
            <a:endParaRPr lang="en-US" dirty="0"/>
          </a:p>
          <a:p>
            <a:endParaRPr lang="en-US" b="1" dirty="0" smtClean="0"/>
          </a:p>
          <a:p>
            <a:r>
              <a:rPr lang="en-US" b="1" dirty="0" smtClean="0"/>
              <a:t>Mice</a:t>
            </a:r>
            <a:r>
              <a:rPr lang="en-US" dirty="0" smtClean="0"/>
              <a:t> : hypoplasia in all skeletal elements</a:t>
            </a:r>
            <a:r>
              <a:rPr lang="en-US" dirty="0"/>
              <a:t>, </a:t>
            </a:r>
            <a:r>
              <a:rPr lang="en-US" dirty="0" smtClean="0"/>
              <a:t>shortened </a:t>
            </a:r>
            <a:r>
              <a:rPr lang="en-US" dirty="0"/>
              <a:t>axial and appendicular </a:t>
            </a:r>
            <a:r>
              <a:rPr lang="en-US" dirty="0" smtClean="0"/>
              <a:t>skeletons, malformation </a:t>
            </a:r>
            <a:r>
              <a:rPr lang="en-US" dirty="0"/>
              <a:t>of the </a:t>
            </a:r>
            <a:r>
              <a:rPr lang="en-US" dirty="0" smtClean="0"/>
              <a:t>vertebrae, delayed mineralization </a:t>
            </a:r>
            <a:r>
              <a:rPr lang="en-US" dirty="0"/>
              <a:t>in cervical vertebrae, </a:t>
            </a:r>
            <a:r>
              <a:rPr lang="en-US" dirty="0" smtClean="0"/>
              <a:t>heart defects</a:t>
            </a:r>
          </a:p>
          <a:p>
            <a:r>
              <a:rPr lang="en-US" dirty="0"/>
              <a:t> </a:t>
            </a:r>
            <a:r>
              <a:rPr lang="en-US" dirty="0" smtClean="0"/>
              <a:t>  </a:t>
            </a:r>
          </a:p>
          <a:p>
            <a:endParaRPr lang="en-US" dirty="0"/>
          </a:p>
        </p:txBody>
      </p:sp>
      <p:sp>
        <p:nvSpPr>
          <p:cNvPr id="22" name="Rectangle 21"/>
          <p:cNvSpPr/>
          <p:nvPr/>
        </p:nvSpPr>
        <p:spPr>
          <a:xfrm>
            <a:off x="4343400" y="6324600"/>
            <a:ext cx="7772400" cy="28194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p:cNvSpPr/>
          <p:nvPr/>
        </p:nvSpPr>
        <p:spPr>
          <a:xfrm>
            <a:off x="444954" y="1905000"/>
            <a:ext cx="7543800" cy="16764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TextBox 10"/>
          <p:cNvSpPr txBox="1"/>
          <p:nvPr/>
        </p:nvSpPr>
        <p:spPr>
          <a:xfrm>
            <a:off x="304800" y="152400"/>
            <a:ext cx="10210800" cy="861774"/>
          </a:xfrm>
          <a:prstGeom prst="rect">
            <a:avLst/>
          </a:prstGeom>
          <a:noFill/>
        </p:spPr>
        <p:txBody>
          <a:bodyPr wrap="square" rtlCol="0">
            <a:spAutoFit/>
          </a:bodyPr>
          <a:lstStyle/>
          <a:p>
            <a:r>
              <a:rPr lang="en-US" dirty="0" smtClean="0"/>
              <a:t>FGFRL1 – a decoy FGF receptor lacking TK domain is highly diverged in giraffe  </a:t>
            </a:r>
          </a:p>
          <a:p>
            <a:r>
              <a:rPr lang="en-US" dirty="0"/>
              <a:t> </a:t>
            </a:r>
            <a:r>
              <a:rPr lang="en-US" dirty="0" smtClean="0"/>
              <a:t>  in the FGF binding domain</a:t>
            </a:r>
            <a:endParaRPr lang="en-US" dirty="0"/>
          </a:p>
        </p:txBody>
      </p:sp>
      <p:grpSp>
        <p:nvGrpSpPr>
          <p:cNvPr id="26" name="Group 25"/>
          <p:cNvGrpSpPr/>
          <p:nvPr/>
        </p:nvGrpSpPr>
        <p:grpSpPr>
          <a:xfrm>
            <a:off x="8534400" y="838200"/>
            <a:ext cx="3886200" cy="3249625"/>
            <a:chOff x="1098508" y="2710900"/>
            <a:chExt cx="3886200" cy="3249625"/>
          </a:xfrm>
        </p:grpSpPr>
        <p:sp>
          <p:nvSpPr>
            <p:cNvPr id="27" name="Rectangle 26"/>
            <p:cNvSpPr/>
            <p:nvPr/>
          </p:nvSpPr>
          <p:spPr>
            <a:xfrm>
              <a:off x="1286107" y="3242372"/>
              <a:ext cx="1226003" cy="151447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Calibri"/>
              </a:endParaRPr>
            </a:p>
          </p:txBody>
        </p:sp>
        <p:sp>
          <p:nvSpPr>
            <p:cNvPr id="28" name="TextBox 27"/>
            <p:cNvSpPr txBox="1"/>
            <p:nvPr/>
          </p:nvSpPr>
          <p:spPr>
            <a:xfrm>
              <a:off x="1098508" y="5114079"/>
              <a:ext cx="1246222" cy="646331"/>
            </a:xfrm>
            <a:prstGeom prst="rect">
              <a:avLst/>
            </a:prstGeom>
            <a:noFill/>
          </p:spPr>
          <p:txBody>
            <a:bodyPr wrap="square" rtlCol="0">
              <a:spAutoFit/>
            </a:bodyPr>
            <a:lstStyle/>
            <a:p>
              <a:r>
                <a:rPr lang="en-US" sz="1200" dirty="0">
                  <a:solidFill>
                    <a:prstClr val="black"/>
                  </a:solidFill>
                  <a:latin typeface="Calibri"/>
                </a:rPr>
                <a:t>Tyrosine kinase 1</a:t>
              </a:r>
            </a:p>
            <a:p>
              <a:endParaRPr lang="en-US" sz="1200" dirty="0">
                <a:solidFill>
                  <a:prstClr val="black"/>
                </a:solidFill>
                <a:latin typeface="Calibri"/>
              </a:endParaRPr>
            </a:p>
            <a:p>
              <a:r>
                <a:rPr lang="en-US" sz="1200" dirty="0">
                  <a:solidFill>
                    <a:prstClr val="black"/>
                  </a:solidFill>
                  <a:latin typeface="Calibri"/>
                </a:rPr>
                <a:t>Tyrosine kinase 2</a:t>
              </a:r>
            </a:p>
          </p:txBody>
        </p:sp>
        <p:sp>
          <p:nvSpPr>
            <p:cNvPr id="29" name="TextBox 28"/>
            <p:cNvSpPr txBox="1"/>
            <p:nvPr/>
          </p:nvSpPr>
          <p:spPr>
            <a:xfrm>
              <a:off x="2172489" y="2710900"/>
              <a:ext cx="907219" cy="477054"/>
            </a:xfrm>
            <a:prstGeom prst="rect">
              <a:avLst/>
            </a:prstGeom>
            <a:noFill/>
          </p:spPr>
          <p:txBody>
            <a:bodyPr wrap="square" rtlCol="0">
              <a:spAutoFit/>
            </a:bodyPr>
            <a:lstStyle/>
            <a:p>
              <a:r>
                <a:rPr lang="en-US" dirty="0" smtClean="0">
                  <a:solidFill>
                    <a:prstClr val="black"/>
                  </a:solidFill>
                  <a:latin typeface="Calibri"/>
                </a:rPr>
                <a:t>FGFR</a:t>
              </a:r>
              <a:endParaRPr lang="en-US" dirty="0">
                <a:solidFill>
                  <a:prstClr val="black"/>
                </a:solidFill>
                <a:latin typeface="Calibri"/>
              </a:endParaRPr>
            </a:p>
          </p:txBody>
        </p:sp>
        <p:cxnSp>
          <p:nvCxnSpPr>
            <p:cNvPr id="30" name="Straight Connector 29"/>
            <p:cNvCxnSpPr/>
            <p:nvPr/>
          </p:nvCxnSpPr>
          <p:spPr>
            <a:xfrm>
              <a:off x="1740363" y="4824491"/>
              <a:ext cx="3177443" cy="0"/>
            </a:xfrm>
            <a:prstGeom prst="line">
              <a:avLst/>
            </a:prstGeom>
            <a:ln w="50800" cmpd="dbl"/>
          </p:spPr>
          <p:style>
            <a:lnRef idx="2">
              <a:schemeClr val="accent1"/>
            </a:lnRef>
            <a:fillRef idx="0">
              <a:schemeClr val="accent1"/>
            </a:fillRef>
            <a:effectRef idx="1">
              <a:schemeClr val="accent1"/>
            </a:effectRef>
            <a:fontRef idx="minor">
              <a:schemeClr val="tx1"/>
            </a:fontRef>
          </p:style>
        </p:cxnSp>
        <p:grpSp>
          <p:nvGrpSpPr>
            <p:cNvPr id="31" name="Group 30"/>
            <p:cNvGrpSpPr/>
            <p:nvPr/>
          </p:nvGrpSpPr>
          <p:grpSpPr>
            <a:xfrm>
              <a:off x="1232343" y="3352361"/>
              <a:ext cx="1182761" cy="1333213"/>
              <a:chOff x="4510287" y="1973450"/>
              <a:chExt cx="1182761" cy="1333213"/>
            </a:xfrm>
          </p:grpSpPr>
          <p:sp>
            <p:nvSpPr>
              <p:cNvPr id="72" name="TextBox 71"/>
              <p:cNvSpPr txBox="1"/>
              <p:nvPr/>
            </p:nvSpPr>
            <p:spPr>
              <a:xfrm>
                <a:off x="5311288" y="1973450"/>
                <a:ext cx="381760" cy="276999"/>
              </a:xfrm>
              <a:prstGeom prst="rect">
                <a:avLst/>
              </a:prstGeom>
              <a:noFill/>
            </p:spPr>
            <p:txBody>
              <a:bodyPr wrap="none" rtlCol="0">
                <a:spAutoFit/>
              </a:bodyPr>
              <a:lstStyle/>
              <a:p>
                <a:r>
                  <a:rPr lang="en-US" sz="1200" dirty="0">
                    <a:solidFill>
                      <a:prstClr val="black"/>
                    </a:solidFill>
                    <a:latin typeface="Calibri"/>
                  </a:rPr>
                  <a:t>Ig-I</a:t>
                </a:r>
              </a:p>
            </p:txBody>
          </p:sp>
          <p:sp>
            <p:nvSpPr>
              <p:cNvPr id="73" name="TextBox 72"/>
              <p:cNvSpPr txBox="1"/>
              <p:nvPr/>
            </p:nvSpPr>
            <p:spPr>
              <a:xfrm>
                <a:off x="5272515" y="2480392"/>
                <a:ext cx="420533" cy="276999"/>
              </a:xfrm>
              <a:prstGeom prst="rect">
                <a:avLst/>
              </a:prstGeom>
              <a:noFill/>
            </p:spPr>
            <p:txBody>
              <a:bodyPr wrap="none" rtlCol="0">
                <a:spAutoFit/>
              </a:bodyPr>
              <a:lstStyle/>
              <a:p>
                <a:r>
                  <a:rPr lang="en-US" sz="1200" dirty="0">
                    <a:solidFill>
                      <a:prstClr val="black"/>
                    </a:solidFill>
                    <a:latin typeface="Calibri"/>
                  </a:rPr>
                  <a:t>Ig-II</a:t>
                </a:r>
              </a:p>
            </p:txBody>
          </p:sp>
          <p:sp>
            <p:nvSpPr>
              <p:cNvPr id="74" name="TextBox 73"/>
              <p:cNvSpPr txBox="1"/>
              <p:nvPr/>
            </p:nvSpPr>
            <p:spPr>
              <a:xfrm>
                <a:off x="5233743" y="3029664"/>
                <a:ext cx="459305" cy="276999"/>
              </a:xfrm>
              <a:prstGeom prst="rect">
                <a:avLst/>
              </a:prstGeom>
              <a:noFill/>
            </p:spPr>
            <p:txBody>
              <a:bodyPr wrap="none" rtlCol="0">
                <a:spAutoFit/>
              </a:bodyPr>
              <a:lstStyle/>
              <a:p>
                <a:r>
                  <a:rPr lang="en-US" sz="1200" dirty="0">
                    <a:solidFill>
                      <a:prstClr val="black"/>
                    </a:solidFill>
                    <a:latin typeface="Calibri"/>
                  </a:rPr>
                  <a:t>Ig-III</a:t>
                </a:r>
              </a:p>
            </p:txBody>
          </p:sp>
          <p:sp>
            <p:nvSpPr>
              <p:cNvPr id="75" name="TextBox 74"/>
              <p:cNvSpPr txBox="1"/>
              <p:nvPr/>
            </p:nvSpPr>
            <p:spPr>
              <a:xfrm>
                <a:off x="4510287" y="2225051"/>
                <a:ext cx="1182761" cy="276999"/>
              </a:xfrm>
              <a:prstGeom prst="rect">
                <a:avLst/>
              </a:prstGeom>
              <a:noFill/>
            </p:spPr>
            <p:txBody>
              <a:bodyPr wrap="none" rtlCol="0">
                <a:spAutoFit/>
              </a:bodyPr>
              <a:lstStyle/>
              <a:p>
                <a:r>
                  <a:rPr lang="en-US" sz="1200" dirty="0">
                    <a:solidFill>
                      <a:prstClr val="black"/>
                    </a:solidFill>
                    <a:latin typeface="Calibri"/>
                  </a:rPr>
                  <a:t>Heparin binding</a:t>
                </a:r>
              </a:p>
            </p:txBody>
          </p:sp>
          <p:sp>
            <p:nvSpPr>
              <p:cNvPr id="76" name="TextBox 75"/>
              <p:cNvSpPr txBox="1"/>
              <p:nvPr/>
            </p:nvSpPr>
            <p:spPr>
              <a:xfrm>
                <a:off x="4768621" y="2775806"/>
                <a:ext cx="924427" cy="276999"/>
              </a:xfrm>
              <a:prstGeom prst="rect">
                <a:avLst/>
              </a:prstGeom>
              <a:noFill/>
            </p:spPr>
            <p:txBody>
              <a:bodyPr wrap="none" rtlCol="0">
                <a:spAutoFit/>
              </a:bodyPr>
              <a:lstStyle/>
              <a:p>
                <a:r>
                  <a:rPr lang="en-US" sz="1200" dirty="0">
                    <a:solidFill>
                      <a:prstClr val="black"/>
                    </a:solidFill>
                    <a:latin typeface="Calibri"/>
                  </a:rPr>
                  <a:t>FGF binding</a:t>
                </a:r>
              </a:p>
            </p:txBody>
          </p:sp>
        </p:grpSp>
        <p:grpSp>
          <p:nvGrpSpPr>
            <p:cNvPr id="32" name="Group 31"/>
            <p:cNvGrpSpPr/>
            <p:nvPr/>
          </p:nvGrpSpPr>
          <p:grpSpPr>
            <a:xfrm>
              <a:off x="2409094" y="3134055"/>
              <a:ext cx="449175" cy="2826470"/>
              <a:chOff x="2409094" y="3134055"/>
              <a:chExt cx="449175" cy="2826470"/>
            </a:xfrm>
          </p:grpSpPr>
          <p:cxnSp>
            <p:nvCxnSpPr>
              <p:cNvPr id="54" name="Straight Connector 53"/>
              <p:cNvCxnSpPr/>
              <p:nvPr/>
            </p:nvCxnSpPr>
            <p:spPr>
              <a:xfrm flipH="1" flipV="1">
                <a:off x="2532858" y="3134055"/>
                <a:ext cx="113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2532858" y="3684389"/>
                <a:ext cx="0" cy="187325"/>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2532858" y="4195564"/>
                <a:ext cx="0" cy="187325"/>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2532858" y="4714249"/>
                <a:ext cx="0" cy="1246276"/>
              </a:xfrm>
              <a:prstGeom prst="line">
                <a:avLst/>
              </a:prstGeom>
            </p:spPr>
            <p:style>
              <a:lnRef idx="2">
                <a:schemeClr val="accent1"/>
              </a:lnRef>
              <a:fillRef idx="0">
                <a:schemeClr val="accent1"/>
              </a:fillRef>
              <a:effectRef idx="1">
                <a:schemeClr val="accent1"/>
              </a:effectRef>
              <a:fontRef idx="minor">
                <a:schemeClr val="tx1"/>
              </a:fontRef>
            </p:style>
          </p:cxnSp>
          <p:sp>
            <p:nvSpPr>
              <p:cNvPr id="58" name="Arc 57"/>
              <p:cNvSpPr/>
              <p:nvPr/>
            </p:nvSpPr>
            <p:spPr>
              <a:xfrm>
                <a:off x="2451440" y="3327200"/>
                <a:ext cx="406829" cy="396875"/>
              </a:xfrm>
              <a:prstGeom prst="arc">
                <a:avLst>
                  <a:gd name="adj1" fmla="val 13816865"/>
                  <a:gd name="adj2" fmla="val 7875939"/>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prstClr val="black"/>
                  </a:solidFill>
                  <a:latin typeface="Calibri"/>
                </a:endParaRPr>
              </a:p>
            </p:txBody>
          </p:sp>
          <p:sp>
            <p:nvSpPr>
              <p:cNvPr id="59" name="Arc 58"/>
              <p:cNvSpPr/>
              <p:nvPr/>
            </p:nvSpPr>
            <p:spPr>
              <a:xfrm>
                <a:off x="2451440" y="3832026"/>
                <a:ext cx="406829" cy="396875"/>
              </a:xfrm>
              <a:prstGeom prst="arc">
                <a:avLst>
                  <a:gd name="adj1" fmla="val 13816865"/>
                  <a:gd name="adj2" fmla="val 7875939"/>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prstClr val="black"/>
                  </a:solidFill>
                  <a:latin typeface="Calibri"/>
                </a:endParaRPr>
              </a:p>
            </p:txBody>
          </p:sp>
          <p:sp>
            <p:nvSpPr>
              <p:cNvPr id="60" name="Arc 59"/>
              <p:cNvSpPr/>
              <p:nvPr/>
            </p:nvSpPr>
            <p:spPr>
              <a:xfrm>
                <a:off x="2451440" y="4350610"/>
                <a:ext cx="406829" cy="396875"/>
              </a:xfrm>
              <a:prstGeom prst="arc">
                <a:avLst>
                  <a:gd name="adj1" fmla="val 13816865"/>
                  <a:gd name="adj2" fmla="val 7875939"/>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prstClr val="black"/>
                  </a:solidFill>
                  <a:latin typeface="Calibri"/>
                </a:endParaRPr>
              </a:p>
            </p:txBody>
          </p:sp>
          <p:sp>
            <p:nvSpPr>
              <p:cNvPr id="61" name="Oval 60"/>
              <p:cNvSpPr/>
              <p:nvPr/>
            </p:nvSpPr>
            <p:spPr>
              <a:xfrm>
                <a:off x="2440783" y="5019904"/>
                <a:ext cx="184150" cy="397607"/>
              </a:xfrm>
              <a:prstGeom prst="ellipse">
                <a:avLst/>
              </a:prstGeom>
              <a:solidFill>
                <a:srgbClr val="0000FF"/>
              </a:soli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Calibri"/>
                </a:endParaRPr>
              </a:p>
            </p:txBody>
          </p:sp>
          <p:sp>
            <p:nvSpPr>
              <p:cNvPr id="62" name="Oval 61"/>
              <p:cNvSpPr/>
              <p:nvPr/>
            </p:nvSpPr>
            <p:spPr>
              <a:xfrm>
                <a:off x="2440783" y="5469138"/>
                <a:ext cx="184150" cy="397607"/>
              </a:xfrm>
              <a:prstGeom prst="ellipse">
                <a:avLst/>
              </a:prstGeom>
              <a:solidFill>
                <a:srgbClr val="0000FF"/>
              </a:soli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Calibri"/>
                </a:endParaRPr>
              </a:p>
            </p:txBody>
          </p:sp>
          <p:sp>
            <p:nvSpPr>
              <p:cNvPr id="63" name="TextBox 62"/>
              <p:cNvSpPr txBox="1"/>
              <p:nvPr/>
            </p:nvSpPr>
            <p:spPr>
              <a:xfrm>
                <a:off x="2409094" y="3276240"/>
                <a:ext cx="261610" cy="253916"/>
              </a:xfrm>
              <a:prstGeom prst="rect">
                <a:avLst/>
              </a:prstGeom>
              <a:noFill/>
            </p:spPr>
            <p:txBody>
              <a:bodyPr wrap="none" rtlCol="0">
                <a:spAutoFit/>
              </a:bodyPr>
              <a:lstStyle/>
              <a:p>
                <a:r>
                  <a:rPr lang="en-US" sz="1050" dirty="0">
                    <a:solidFill>
                      <a:srgbClr val="FF0000"/>
                    </a:solidFill>
                    <a:latin typeface="Calibri"/>
                  </a:rPr>
                  <a:t>C</a:t>
                </a:r>
              </a:p>
            </p:txBody>
          </p:sp>
          <p:sp>
            <p:nvSpPr>
              <p:cNvPr id="64" name="TextBox 63"/>
              <p:cNvSpPr txBox="1"/>
              <p:nvPr/>
            </p:nvSpPr>
            <p:spPr>
              <a:xfrm>
                <a:off x="2409094" y="3479442"/>
                <a:ext cx="261610" cy="253916"/>
              </a:xfrm>
              <a:prstGeom prst="rect">
                <a:avLst/>
              </a:prstGeom>
              <a:noFill/>
            </p:spPr>
            <p:txBody>
              <a:bodyPr wrap="none" rtlCol="0">
                <a:spAutoFit/>
              </a:bodyPr>
              <a:lstStyle/>
              <a:p>
                <a:r>
                  <a:rPr lang="en-US" sz="1050" dirty="0">
                    <a:solidFill>
                      <a:srgbClr val="FF0000"/>
                    </a:solidFill>
                    <a:latin typeface="Calibri"/>
                  </a:rPr>
                  <a:t>C</a:t>
                </a:r>
              </a:p>
            </p:txBody>
          </p:sp>
          <p:sp>
            <p:nvSpPr>
              <p:cNvPr id="65" name="TextBox 64"/>
              <p:cNvSpPr txBox="1"/>
              <p:nvPr/>
            </p:nvSpPr>
            <p:spPr>
              <a:xfrm>
                <a:off x="2409094" y="3784810"/>
                <a:ext cx="261610" cy="253916"/>
              </a:xfrm>
              <a:prstGeom prst="rect">
                <a:avLst/>
              </a:prstGeom>
              <a:noFill/>
            </p:spPr>
            <p:txBody>
              <a:bodyPr wrap="none" rtlCol="0">
                <a:spAutoFit/>
              </a:bodyPr>
              <a:lstStyle/>
              <a:p>
                <a:r>
                  <a:rPr lang="en-US" sz="1050" dirty="0">
                    <a:solidFill>
                      <a:srgbClr val="FF0000"/>
                    </a:solidFill>
                    <a:latin typeface="Calibri"/>
                  </a:rPr>
                  <a:t>C</a:t>
                </a:r>
              </a:p>
            </p:txBody>
          </p:sp>
          <p:sp>
            <p:nvSpPr>
              <p:cNvPr id="66" name="TextBox 65"/>
              <p:cNvSpPr txBox="1"/>
              <p:nvPr/>
            </p:nvSpPr>
            <p:spPr>
              <a:xfrm>
                <a:off x="2409094" y="3988012"/>
                <a:ext cx="261610" cy="253916"/>
              </a:xfrm>
              <a:prstGeom prst="rect">
                <a:avLst/>
              </a:prstGeom>
              <a:noFill/>
            </p:spPr>
            <p:txBody>
              <a:bodyPr wrap="none" rtlCol="0">
                <a:spAutoFit/>
              </a:bodyPr>
              <a:lstStyle/>
              <a:p>
                <a:r>
                  <a:rPr lang="en-US" sz="1050" dirty="0">
                    <a:solidFill>
                      <a:srgbClr val="FF0000"/>
                    </a:solidFill>
                    <a:latin typeface="Calibri"/>
                  </a:rPr>
                  <a:t>C</a:t>
                </a:r>
              </a:p>
            </p:txBody>
          </p:sp>
          <p:sp>
            <p:nvSpPr>
              <p:cNvPr id="67" name="TextBox 66"/>
              <p:cNvSpPr txBox="1"/>
              <p:nvPr/>
            </p:nvSpPr>
            <p:spPr>
              <a:xfrm>
                <a:off x="2409094" y="4293380"/>
                <a:ext cx="261610" cy="253916"/>
              </a:xfrm>
              <a:prstGeom prst="rect">
                <a:avLst/>
              </a:prstGeom>
              <a:noFill/>
            </p:spPr>
            <p:txBody>
              <a:bodyPr wrap="none" rtlCol="0">
                <a:spAutoFit/>
              </a:bodyPr>
              <a:lstStyle/>
              <a:p>
                <a:r>
                  <a:rPr lang="en-US" sz="1050" dirty="0">
                    <a:solidFill>
                      <a:srgbClr val="FF0000"/>
                    </a:solidFill>
                    <a:latin typeface="Calibri"/>
                  </a:rPr>
                  <a:t>C</a:t>
                </a:r>
              </a:p>
            </p:txBody>
          </p:sp>
          <p:sp>
            <p:nvSpPr>
              <p:cNvPr id="68" name="TextBox 67"/>
              <p:cNvSpPr txBox="1"/>
              <p:nvPr/>
            </p:nvSpPr>
            <p:spPr>
              <a:xfrm>
                <a:off x="2409094" y="4496582"/>
                <a:ext cx="261610" cy="253916"/>
              </a:xfrm>
              <a:prstGeom prst="rect">
                <a:avLst/>
              </a:prstGeom>
              <a:noFill/>
            </p:spPr>
            <p:txBody>
              <a:bodyPr wrap="none" rtlCol="0">
                <a:spAutoFit/>
              </a:bodyPr>
              <a:lstStyle/>
              <a:p>
                <a:r>
                  <a:rPr lang="en-US" sz="1050" dirty="0">
                    <a:solidFill>
                      <a:srgbClr val="FF0000"/>
                    </a:solidFill>
                    <a:latin typeface="Calibri"/>
                  </a:rPr>
                  <a:t>C</a:t>
                </a:r>
              </a:p>
            </p:txBody>
          </p:sp>
          <p:cxnSp>
            <p:nvCxnSpPr>
              <p:cNvPr id="69" name="Straight Connector 68"/>
              <p:cNvCxnSpPr/>
              <p:nvPr/>
            </p:nvCxnSpPr>
            <p:spPr>
              <a:xfrm>
                <a:off x="2532858" y="3479442"/>
                <a:ext cx="0" cy="76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2533993" y="3988012"/>
                <a:ext cx="0" cy="76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2535128" y="4496582"/>
                <a:ext cx="0" cy="76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33" name="Group 32"/>
            <p:cNvGrpSpPr/>
            <p:nvPr/>
          </p:nvGrpSpPr>
          <p:grpSpPr>
            <a:xfrm>
              <a:off x="4010139" y="3138615"/>
              <a:ext cx="621897" cy="2120372"/>
              <a:chOff x="4010139" y="3138615"/>
              <a:chExt cx="621897" cy="2120372"/>
            </a:xfrm>
          </p:grpSpPr>
          <p:grpSp>
            <p:nvGrpSpPr>
              <p:cNvPr id="35" name="Group 34"/>
              <p:cNvGrpSpPr/>
              <p:nvPr/>
            </p:nvGrpSpPr>
            <p:grpSpPr>
              <a:xfrm>
                <a:off x="4010139" y="3138615"/>
                <a:ext cx="621897" cy="2120372"/>
                <a:chOff x="6657306" y="1759704"/>
                <a:chExt cx="621897" cy="2120372"/>
              </a:xfrm>
            </p:grpSpPr>
            <p:sp>
              <p:nvSpPr>
                <p:cNvPr id="45" name="Rectangle 44"/>
                <p:cNvSpPr/>
                <p:nvPr/>
              </p:nvSpPr>
              <p:spPr>
                <a:xfrm>
                  <a:off x="6657306" y="3519487"/>
                  <a:ext cx="504825" cy="36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Calibri"/>
                  </a:endParaRPr>
                </a:p>
              </p:txBody>
            </p:sp>
            <p:cxnSp>
              <p:nvCxnSpPr>
                <p:cNvPr id="46" name="Straight Connector 45"/>
                <p:cNvCxnSpPr/>
                <p:nvPr/>
              </p:nvCxnSpPr>
              <p:spPr>
                <a:xfrm flipH="1" flipV="1">
                  <a:off x="6953792" y="1759704"/>
                  <a:ext cx="1135" cy="222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6953792" y="2310038"/>
                  <a:ext cx="0" cy="187325"/>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6953792" y="2821213"/>
                  <a:ext cx="0" cy="187325"/>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6953792" y="3339898"/>
                  <a:ext cx="0" cy="406602"/>
                </a:xfrm>
                <a:prstGeom prst="line">
                  <a:avLst/>
                </a:prstGeom>
              </p:spPr>
              <p:style>
                <a:lnRef idx="2">
                  <a:schemeClr val="accent1"/>
                </a:lnRef>
                <a:fillRef idx="0">
                  <a:schemeClr val="accent1"/>
                </a:fillRef>
                <a:effectRef idx="1">
                  <a:schemeClr val="accent1"/>
                </a:effectRef>
                <a:fontRef idx="minor">
                  <a:schemeClr val="tx1"/>
                </a:fontRef>
              </p:style>
            </p:cxnSp>
            <p:sp>
              <p:nvSpPr>
                <p:cNvPr id="50" name="Arc 49"/>
                <p:cNvSpPr/>
                <p:nvPr/>
              </p:nvSpPr>
              <p:spPr>
                <a:xfrm>
                  <a:off x="6872374" y="1952849"/>
                  <a:ext cx="406829" cy="396875"/>
                </a:xfrm>
                <a:prstGeom prst="arc">
                  <a:avLst>
                    <a:gd name="adj1" fmla="val 13816865"/>
                    <a:gd name="adj2" fmla="val 7875939"/>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prstClr val="black"/>
                    </a:solidFill>
                    <a:latin typeface="Calibri"/>
                  </a:endParaRPr>
                </a:p>
              </p:txBody>
            </p:sp>
            <p:sp>
              <p:nvSpPr>
                <p:cNvPr id="51" name="Arc 50"/>
                <p:cNvSpPr/>
                <p:nvPr/>
              </p:nvSpPr>
              <p:spPr>
                <a:xfrm>
                  <a:off x="6872374" y="2457675"/>
                  <a:ext cx="406829" cy="396875"/>
                </a:xfrm>
                <a:prstGeom prst="arc">
                  <a:avLst>
                    <a:gd name="adj1" fmla="val 13816865"/>
                    <a:gd name="adj2" fmla="val 7875939"/>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prstClr val="black"/>
                    </a:solidFill>
                    <a:latin typeface="Calibri"/>
                  </a:endParaRPr>
                </a:p>
              </p:txBody>
            </p:sp>
            <p:sp>
              <p:nvSpPr>
                <p:cNvPr id="52" name="Arc 51"/>
                <p:cNvSpPr/>
                <p:nvPr/>
              </p:nvSpPr>
              <p:spPr>
                <a:xfrm>
                  <a:off x="6872374" y="2976259"/>
                  <a:ext cx="406829" cy="396875"/>
                </a:xfrm>
                <a:prstGeom prst="arc">
                  <a:avLst>
                    <a:gd name="adj1" fmla="val 13816865"/>
                    <a:gd name="adj2" fmla="val 7875939"/>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prstClr val="black"/>
                    </a:solidFill>
                    <a:latin typeface="Calibri"/>
                  </a:endParaRPr>
                </a:p>
              </p:txBody>
            </p:sp>
            <p:sp>
              <p:nvSpPr>
                <p:cNvPr id="53" name="Rounded Rectangle 52"/>
                <p:cNvSpPr/>
                <p:nvPr/>
              </p:nvSpPr>
              <p:spPr>
                <a:xfrm>
                  <a:off x="6879280" y="3640863"/>
                  <a:ext cx="151845" cy="180143"/>
                </a:xfrm>
                <a:prstGeom prst="roundRect">
                  <a:avLst/>
                </a:prstGeom>
                <a:solidFill>
                  <a:schemeClr val="bg1">
                    <a:lumMod val="65000"/>
                  </a:schemeClr>
                </a:solidFill>
                <a:ln>
                  <a:noFill/>
                </a:ln>
                <a:scene3d>
                  <a:camera prst="orthographicFront"/>
                  <a:lightRig rig="threePt" dir="t"/>
                </a:scene3d>
                <a:sp3d extrusionH="127000" prstMaterial="metal">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Calibri"/>
                  </a:endParaRPr>
                </a:p>
              </p:txBody>
            </p:sp>
          </p:grpSp>
          <p:sp>
            <p:nvSpPr>
              <p:cNvPr id="36" name="TextBox 35"/>
              <p:cNvSpPr txBox="1"/>
              <p:nvPr/>
            </p:nvSpPr>
            <p:spPr>
              <a:xfrm>
                <a:off x="4176955" y="3298507"/>
                <a:ext cx="261610" cy="253916"/>
              </a:xfrm>
              <a:prstGeom prst="rect">
                <a:avLst/>
              </a:prstGeom>
              <a:noFill/>
            </p:spPr>
            <p:txBody>
              <a:bodyPr wrap="none" rtlCol="0">
                <a:spAutoFit/>
              </a:bodyPr>
              <a:lstStyle/>
              <a:p>
                <a:r>
                  <a:rPr lang="en-US" sz="1050" dirty="0">
                    <a:solidFill>
                      <a:srgbClr val="FF0000"/>
                    </a:solidFill>
                    <a:latin typeface="Calibri"/>
                  </a:rPr>
                  <a:t>C</a:t>
                </a:r>
              </a:p>
            </p:txBody>
          </p:sp>
          <p:sp>
            <p:nvSpPr>
              <p:cNvPr id="37" name="TextBox 36"/>
              <p:cNvSpPr txBox="1"/>
              <p:nvPr/>
            </p:nvSpPr>
            <p:spPr>
              <a:xfrm>
                <a:off x="4176955" y="3501709"/>
                <a:ext cx="261610" cy="253916"/>
              </a:xfrm>
              <a:prstGeom prst="rect">
                <a:avLst/>
              </a:prstGeom>
              <a:noFill/>
            </p:spPr>
            <p:txBody>
              <a:bodyPr wrap="none" rtlCol="0">
                <a:spAutoFit/>
              </a:bodyPr>
              <a:lstStyle/>
              <a:p>
                <a:r>
                  <a:rPr lang="en-US" sz="1050" dirty="0">
                    <a:solidFill>
                      <a:srgbClr val="FF0000"/>
                    </a:solidFill>
                    <a:latin typeface="Calibri"/>
                  </a:rPr>
                  <a:t>C</a:t>
                </a:r>
              </a:p>
            </p:txBody>
          </p:sp>
          <p:sp>
            <p:nvSpPr>
              <p:cNvPr id="38" name="TextBox 37"/>
              <p:cNvSpPr txBox="1"/>
              <p:nvPr/>
            </p:nvSpPr>
            <p:spPr>
              <a:xfrm>
                <a:off x="4176955" y="3807077"/>
                <a:ext cx="261610" cy="253916"/>
              </a:xfrm>
              <a:prstGeom prst="rect">
                <a:avLst/>
              </a:prstGeom>
              <a:noFill/>
            </p:spPr>
            <p:txBody>
              <a:bodyPr wrap="none" rtlCol="0">
                <a:spAutoFit/>
              </a:bodyPr>
              <a:lstStyle/>
              <a:p>
                <a:r>
                  <a:rPr lang="en-US" sz="1050" dirty="0">
                    <a:solidFill>
                      <a:srgbClr val="FF0000"/>
                    </a:solidFill>
                    <a:latin typeface="Calibri"/>
                  </a:rPr>
                  <a:t>C</a:t>
                </a:r>
              </a:p>
            </p:txBody>
          </p:sp>
          <p:sp>
            <p:nvSpPr>
              <p:cNvPr id="39" name="TextBox 38"/>
              <p:cNvSpPr txBox="1"/>
              <p:nvPr/>
            </p:nvSpPr>
            <p:spPr>
              <a:xfrm>
                <a:off x="4176955" y="4010279"/>
                <a:ext cx="261610" cy="253916"/>
              </a:xfrm>
              <a:prstGeom prst="rect">
                <a:avLst/>
              </a:prstGeom>
              <a:noFill/>
            </p:spPr>
            <p:txBody>
              <a:bodyPr wrap="none" rtlCol="0">
                <a:spAutoFit/>
              </a:bodyPr>
              <a:lstStyle/>
              <a:p>
                <a:r>
                  <a:rPr lang="en-US" sz="1050" dirty="0">
                    <a:solidFill>
                      <a:srgbClr val="FF0000"/>
                    </a:solidFill>
                    <a:latin typeface="Calibri"/>
                  </a:rPr>
                  <a:t>C</a:t>
                </a:r>
              </a:p>
            </p:txBody>
          </p:sp>
          <p:sp>
            <p:nvSpPr>
              <p:cNvPr id="40" name="TextBox 39"/>
              <p:cNvSpPr txBox="1"/>
              <p:nvPr/>
            </p:nvSpPr>
            <p:spPr>
              <a:xfrm>
                <a:off x="4176955" y="4315647"/>
                <a:ext cx="261610" cy="253916"/>
              </a:xfrm>
              <a:prstGeom prst="rect">
                <a:avLst/>
              </a:prstGeom>
              <a:noFill/>
            </p:spPr>
            <p:txBody>
              <a:bodyPr wrap="none" rtlCol="0">
                <a:spAutoFit/>
              </a:bodyPr>
              <a:lstStyle/>
              <a:p>
                <a:r>
                  <a:rPr lang="en-US" sz="1050" dirty="0">
                    <a:solidFill>
                      <a:srgbClr val="FF0000"/>
                    </a:solidFill>
                    <a:latin typeface="Calibri"/>
                  </a:rPr>
                  <a:t>C</a:t>
                </a:r>
              </a:p>
            </p:txBody>
          </p:sp>
          <p:sp>
            <p:nvSpPr>
              <p:cNvPr id="41" name="TextBox 40"/>
              <p:cNvSpPr txBox="1"/>
              <p:nvPr/>
            </p:nvSpPr>
            <p:spPr>
              <a:xfrm>
                <a:off x="4176955" y="4518849"/>
                <a:ext cx="261610" cy="253916"/>
              </a:xfrm>
              <a:prstGeom prst="rect">
                <a:avLst/>
              </a:prstGeom>
              <a:noFill/>
            </p:spPr>
            <p:txBody>
              <a:bodyPr wrap="none" rtlCol="0">
                <a:spAutoFit/>
              </a:bodyPr>
              <a:lstStyle/>
              <a:p>
                <a:r>
                  <a:rPr lang="en-US" sz="1050" dirty="0">
                    <a:solidFill>
                      <a:srgbClr val="FF0000"/>
                    </a:solidFill>
                    <a:latin typeface="Calibri"/>
                  </a:rPr>
                  <a:t>C</a:t>
                </a:r>
              </a:p>
            </p:txBody>
          </p:sp>
          <p:cxnSp>
            <p:nvCxnSpPr>
              <p:cNvPr id="42" name="Straight Connector 41"/>
              <p:cNvCxnSpPr/>
              <p:nvPr/>
            </p:nvCxnSpPr>
            <p:spPr>
              <a:xfrm>
                <a:off x="4300719" y="3501709"/>
                <a:ext cx="0" cy="76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4301854" y="4010279"/>
                <a:ext cx="0" cy="76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4302989" y="4518849"/>
                <a:ext cx="0" cy="7620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4" name="TextBox 33"/>
            <p:cNvSpPr txBox="1"/>
            <p:nvPr/>
          </p:nvSpPr>
          <p:spPr>
            <a:xfrm>
              <a:off x="3502870" y="4883246"/>
              <a:ext cx="685930" cy="461665"/>
            </a:xfrm>
            <a:prstGeom prst="rect">
              <a:avLst/>
            </a:prstGeom>
            <a:noFill/>
          </p:spPr>
          <p:txBody>
            <a:bodyPr wrap="none" rtlCol="0">
              <a:spAutoFit/>
            </a:bodyPr>
            <a:lstStyle/>
            <a:p>
              <a:r>
                <a:rPr lang="en-US" sz="1200" dirty="0">
                  <a:solidFill>
                    <a:prstClr val="black"/>
                  </a:solidFill>
                  <a:latin typeface="Calibri"/>
                </a:rPr>
                <a:t>    Zinc </a:t>
              </a:r>
            </a:p>
            <a:p>
              <a:r>
                <a:rPr lang="en-US" sz="1200" dirty="0">
                  <a:solidFill>
                    <a:prstClr val="black"/>
                  </a:solidFill>
                  <a:latin typeface="Calibri"/>
                </a:rPr>
                <a:t> binding</a:t>
              </a:r>
            </a:p>
          </p:txBody>
        </p:sp>
        <p:sp>
          <p:nvSpPr>
            <p:cNvPr id="77" name="TextBox 76"/>
            <p:cNvSpPr txBox="1"/>
            <p:nvPr/>
          </p:nvSpPr>
          <p:spPr>
            <a:xfrm>
              <a:off x="3765508" y="2710900"/>
              <a:ext cx="1219200" cy="477054"/>
            </a:xfrm>
            <a:prstGeom prst="rect">
              <a:avLst/>
            </a:prstGeom>
            <a:noFill/>
          </p:spPr>
          <p:txBody>
            <a:bodyPr wrap="square" rtlCol="0">
              <a:spAutoFit/>
            </a:bodyPr>
            <a:lstStyle/>
            <a:p>
              <a:r>
                <a:rPr lang="en-US" dirty="0" smtClean="0">
                  <a:solidFill>
                    <a:prstClr val="black"/>
                  </a:solidFill>
                  <a:latin typeface="Calibri"/>
                </a:rPr>
                <a:t>FGFRL1</a:t>
              </a:r>
              <a:endParaRPr lang="en-US" dirty="0">
                <a:solidFill>
                  <a:prstClr val="black"/>
                </a:solidFill>
                <a:latin typeface="Calibri"/>
              </a:endParaRPr>
            </a:p>
          </p:txBody>
        </p:sp>
      </p:grpSp>
    </p:spTree>
    <p:extLst>
      <p:ext uri="{BB962C8B-B14F-4D97-AF65-F5344CB8AC3E}">
        <p14:creationId xmlns:p14="http://schemas.microsoft.com/office/powerpoint/2010/main" val="1896568804"/>
      </p:ext>
    </p:extLst>
  </p:cSld>
  <p:clrMapOvr>
    <a:masterClrMapping/>
  </p:clrMapOvr>
  <p:transition spd="slow" advClick="0" advTm="8000">
    <p:fade thruBlk="1"/>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11521440" cy="533400"/>
          </a:xfrm>
        </p:spPr>
        <p:txBody>
          <a:bodyPr>
            <a:normAutofit fontScale="90000"/>
          </a:bodyPr>
          <a:lstStyle/>
          <a:p>
            <a:pPr algn="l"/>
            <a:r>
              <a:rPr lang="en-US" sz="3100" dirty="0" smtClean="0"/>
              <a:t>Accelerated evolution of 5 butyrate metabolism genes</a:t>
            </a:r>
            <a:r>
              <a:rPr lang="en-US" sz="3100" dirty="0"/>
              <a:t> </a:t>
            </a:r>
            <a:r>
              <a:rPr lang="en-US" sz="3100" dirty="0" smtClean="0"/>
              <a:t>in giraffe</a:t>
            </a:r>
            <a:endParaRPr lang="en-US" sz="2200" dirty="0"/>
          </a:p>
        </p:txBody>
      </p:sp>
      <p:grpSp>
        <p:nvGrpSpPr>
          <p:cNvPr id="14" name="Group 13"/>
          <p:cNvGrpSpPr/>
          <p:nvPr/>
        </p:nvGrpSpPr>
        <p:grpSpPr>
          <a:xfrm>
            <a:off x="8153400" y="1219200"/>
            <a:ext cx="3345263" cy="2313600"/>
            <a:chOff x="963743" y="3064333"/>
            <a:chExt cx="3345263" cy="2313600"/>
          </a:xfrm>
        </p:grpSpPr>
        <p:sp>
          <p:nvSpPr>
            <p:cNvPr id="5" name="Freeform 4"/>
            <p:cNvSpPr/>
            <p:nvPr/>
          </p:nvSpPr>
          <p:spPr>
            <a:xfrm>
              <a:off x="963743" y="3064333"/>
              <a:ext cx="3345263" cy="2313600"/>
            </a:xfrm>
            <a:custGeom>
              <a:avLst/>
              <a:gdLst>
                <a:gd name="connsiteX0" fmla="*/ 2041924 w 3345263"/>
                <a:gd name="connsiteY0" fmla="*/ 2091867 h 2313600"/>
                <a:gd name="connsiteX1" fmla="*/ 1957257 w 3345263"/>
                <a:gd name="connsiteY1" fmla="*/ 2218867 h 2313600"/>
                <a:gd name="connsiteX2" fmla="*/ 1703257 w 3345263"/>
                <a:gd name="connsiteY2" fmla="*/ 2303534 h 2313600"/>
                <a:gd name="connsiteX3" fmla="*/ 1406924 w 3345263"/>
                <a:gd name="connsiteY3" fmla="*/ 2312000 h 2313600"/>
                <a:gd name="connsiteX4" fmla="*/ 1203724 w 3345263"/>
                <a:gd name="connsiteY4" fmla="*/ 2303534 h 2313600"/>
                <a:gd name="connsiteX5" fmla="*/ 1034390 w 3345263"/>
                <a:gd name="connsiteY5" fmla="*/ 2252734 h 2313600"/>
                <a:gd name="connsiteX6" fmla="*/ 941257 w 3345263"/>
                <a:gd name="connsiteY6" fmla="*/ 2218867 h 2313600"/>
                <a:gd name="connsiteX7" fmla="*/ 873524 w 3345263"/>
                <a:gd name="connsiteY7" fmla="*/ 2168067 h 2313600"/>
                <a:gd name="connsiteX8" fmla="*/ 839657 w 3345263"/>
                <a:gd name="connsiteY8" fmla="*/ 2227334 h 2313600"/>
                <a:gd name="connsiteX9" fmla="*/ 763457 w 3345263"/>
                <a:gd name="connsiteY9" fmla="*/ 2278134 h 2313600"/>
                <a:gd name="connsiteX10" fmla="*/ 670324 w 3345263"/>
                <a:gd name="connsiteY10" fmla="*/ 2278134 h 2313600"/>
                <a:gd name="connsiteX11" fmla="*/ 500990 w 3345263"/>
                <a:gd name="connsiteY11" fmla="*/ 2210400 h 2313600"/>
                <a:gd name="connsiteX12" fmla="*/ 145390 w 3345263"/>
                <a:gd name="connsiteY12" fmla="*/ 1956400 h 2313600"/>
                <a:gd name="connsiteX13" fmla="*/ 26857 w 3345263"/>
                <a:gd name="connsiteY13" fmla="*/ 1795534 h 2313600"/>
                <a:gd name="connsiteX14" fmla="*/ 18390 w 3345263"/>
                <a:gd name="connsiteY14" fmla="*/ 1702400 h 2313600"/>
                <a:gd name="connsiteX15" fmla="*/ 60724 w 3345263"/>
                <a:gd name="connsiteY15" fmla="*/ 1558467 h 2313600"/>
                <a:gd name="connsiteX16" fmla="*/ 238524 w 3345263"/>
                <a:gd name="connsiteY16" fmla="*/ 1346800 h 2313600"/>
                <a:gd name="connsiteX17" fmla="*/ 373990 w 3345263"/>
                <a:gd name="connsiteY17" fmla="*/ 1262134 h 2313600"/>
                <a:gd name="connsiteX18" fmla="*/ 467124 w 3345263"/>
                <a:gd name="connsiteY18" fmla="*/ 1287534 h 2313600"/>
                <a:gd name="connsiteX19" fmla="*/ 585657 w 3345263"/>
                <a:gd name="connsiteY19" fmla="*/ 1296000 h 2313600"/>
                <a:gd name="connsiteX20" fmla="*/ 670324 w 3345263"/>
                <a:gd name="connsiteY20" fmla="*/ 1304467 h 2313600"/>
                <a:gd name="connsiteX21" fmla="*/ 695724 w 3345263"/>
                <a:gd name="connsiteY21" fmla="*/ 1321400 h 2313600"/>
                <a:gd name="connsiteX22" fmla="*/ 780390 w 3345263"/>
                <a:gd name="connsiteY22" fmla="*/ 1253667 h 2313600"/>
                <a:gd name="connsiteX23" fmla="*/ 763457 w 3345263"/>
                <a:gd name="connsiteY23" fmla="*/ 1211334 h 2313600"/>
                <a:gd name="connsiteX24" fmla="*/ 738057 w 3345263"/>
                <a:gd name="connsiteY24" fmla="*/ 1194400 h 2313600"/>
                <a:gd name="connsiteX25" fmla="*/ 687257 w 3345263"/>
                <a:gd name="connsiteY25" fmla="*/ 1194400 h 2313600"/>
                <a:gd name="connsiteX26" fmla="*/ 627990 w 3345263"/>
                <a:gd name="connsiteY26" fmla="*/ 1194400 h 2313600"/>
                <a:gd name="connsiteX27" fmla="*/ 551790 w 3345263"/>
                <a:gd name="connsiteY27" fmla="*/ 1236734 h 2313600"/>
                <a:gd name="connsiteX28" fmla="*/ 441724 w 3345263"/>
                <a:gd name="connsiteY28" fmla="*/ 1270600 h 2313600"/>
                <a:gd name="connsiteX29" fmla="*/ 340124 w 3345263"/>
                <a:gd name="connsiteY29" fmla="*/ 1270600 h 2313600"/>
                <a:gd name="connsiteX30" fmla="*/ 238524 w 3345263"/>
                <a:gd name="connsiteY30" fmla="*/ 1228267 h 2313600"/>
                <a:gd name="connsiteX31" fmla="*/ 119990 w 3345263"/>
                <a:gd name="connsiteY31" fmla="*/ 1194400 h 2313600"/>
                <a:gd name="connsiteX32" fmla="*/ 43790 w 3345263"/>
                <a:gd name="connsiteY32" fmla="*/ 1075867 h 2313600"/>
                <a:gd name="connsiteX33" fmla="*/ 9924 w 3345263"/>
                <a:gd name="connsiteY33" fmla="*/ 965800 h 2313600"/>
                <a:gd name="connsiteX34" fmla="*/ 1457 w 3345263"/>
                <a:gd name="connsiteY34" fmla="*/ 830334 h 2313600"/>
                <a:gd name="connsiteX35" fmla="*/ 35324 w 3345263"/>
                <a:gd name="connsiteY35" fmla="*/ 720267 h 2313600"/>
                <a:gd name="connsiteX36" fmla="*/ 153857 w 3345263"/>
                <a:gd name="connsiteY36" fmla="*/ 610200 h 2313600"/>
                <a:gd name="connsiteX37" fmla="*/ 213124 w 3345263"/>
                <a:gd name="connsiteY37" fmla="*/ 584800 h 2313600"/>
                <a:gd name="connsiteX38" fmla="*/ 365524 w 3345263"/>
                <a:gd name="connsiteY38" fmla="*/ 525534 h 2313600"/>
                <a:gd name="connsiteX39" fmla="*/ 458657 w 3345263"/>
                <a:gd name="connsiteY39" fmla="*/ 525534 h 2313600"/>
                <a:gd name="connsiteX40" fmla="*/ 543324 w 3345263"/>
                <a:gd name="connsiteY40" fmla="*/ 500134 h 2313600"/>
                <a:gd name="connsiteX41" fmla="*/ 611057 w 3345263"/>
                <a:gd name="connsiteY41" fmla="*/ 508600 h 2313600"/>
                <a:gd name="connsiteX42" fmla="*/ 856590 w 3345263"/>
                <a:gd name="connsiteY42" fmla="*/ 203800 h 2313600"/>
                <a:gd name="connsiteX43" fmla="*/ 1127524 w 3345263"/>
                <a:gd name="connsiteY43" fmla="*/ 93734 h 2313600"/>
                <a:gd name="connsiteX44" fmla="*/ 1720190 w 3345263"/>
                <a:gd name="connsiteY44" fmla="*/ 600 h 2313600"/>
                <a:gd name="connsiteX45" fmla="*/ 2058857 w 3345263"/>
                <a:gd name="connsiteY45" fmla="*/ 59867 h 2313600"/>
                <a:gd name="connsiteX46" fmla="*/ 2405990 w 3345263"/>
                <a:gd name="connsiteY46" fmla="*/ 178400 h 2313600"/>
                <a:gd name="connsiteX47" fmla="*/ 2668457 w 3345263"/>
                <a:gd name="connsiteY47" fmla="*/ 457800 h 2313600"/>
                <a:gd name="connsiteX48" fmla="*/ 2871657 w 3345263"/>
                <a:gd name="connsiteY48" fmla="*/ 898067 h 2313600"/>
                <a:gd name="connsiteX49" fmla="*/ 2990190 w 3345263"/>
                <a:gd name="connsiteY49" fmla="*/ 1160534 h 2313600"/>
                <a:gd name="connsiteX50" fmla="*/ 3057924 w 3345263"/>
                <a:gd name="connsiteY50" fmla="*/ 1389134 h 2313600"/>
                <a:gd name="connsiteX51" fmla="*/ 3125657 w 3345263"/>
                <a:gd name="connsiteY51" fmla="*/ 1524600 h 2313600"/>
                <a:gd name="connsiteX52" fmla="*/ 3218790 w 3345263"/>
                <a:gd name="connsiteY52" fmla="*/ 1634667 h 2313600"/>
                <a:gd name="connsiteX53" fmla="*/ 3328857 w 3345263"/>
                <a:gd name="connsiteY53" fmla="*/ 1820934 h 2313600"/>
                <a:gd name="connsiteX54" fmla="*/ 3303457 w 3345263"/>
                <a:gd name="connsiteY54" fmla="*/ 2100334 h 2313600"/>
                <a:gd name="connsiteX55" fmla="*/ 2947857 w 3345263"/>
                <a:gd name="connsiteY55" fmla="*/ 2083400 h 2313600"/>
                <a:gd name="connsiteX56" fmla="*/ 2913990 w 3345263"/>
                <a:gd name="connsiteY56" fmla="*/ 2083400 h 2313600"/>
                <a:gd name="connsiteX57" fmla="*/ 2770057 w 3345263"/>
                <a:gd name="connsiteY57" fmla="*/ 2159600 h 2313600"/>
                <a:gd name="connsiteX58" fmla="*/ 2702324 w 3345263"/>
                <a:gd name="connsiteY58" fmla="*/ 2125734 h 2313600"/>
                <a:gd name="connsiteX59" fmla="*/ 2626124 w 3345263"/>
                <a:gd name="connsiteY59" fmla="*/ 2168067 h 2313600"/>
                <a:gd name="connsiteX60" fmla="*/ 2473724 w 3345263"/>
                <a:gd name="connsiteY60" fmla="*/ 2159600 h 2313600"/>
                <a:gd name="connsiteX61" fmla="*/ 2194324 w 3345263"/>
                <a:gd name="connsiteY61" fmla="*/ 2117267 h 2313600"/>
                <a:gd name="connsiteX62" fmla="*/ 2041924 w 3345263"/>
                <a:gd name="connsiteY62" fmla="*/ 2091867 h 231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345263" h="2313600">
                  <a:moveTo>
                    <a:pt x="2041924" y="2091867"/>
                  </a:moveTo>
                  <a:cubicBezTo>
                    <a:pt x="2002413" y="2108800"/>
                    <a:pt x="2013702" y="2183589"/>
                    <a:pt x="1957257" y="2218867"/>
                  </a:cubicBezTo>
                  <a:cubicBezTo>
                    <a:pt x="1900812" y="2254145"/>
                    <a:pt x="1794979" y="2288012"/>
                    <a:pt x="1703257" y="2303534"/>
                  </a:cubicBezTo>
                  <a:cubicBezTo>
                    <a:pt x="1611535" y="2319056"/>
                    <a:pt x="1490179" y="2312000"/>
                    <a:pt x="1406924" y="2312000"/>
                  </a:cubicBezTo>
                  <a:cubicBezTo>
                    <a:pt x="1323669" y="2312000"/>
                    <a:pt x="1265813" y="2313412"/>
                    <a:pt x="1203724" y="2303534"/>
                  </a:cubicBezTo>
                  <a:cubicBezTo>
                    <a:pt x="1141635" y="2293656"/>
                    <a:pt x="1078134" y="2266845"/>
                    <a:pt x="1034390" y="2252734"/>
                  </a:cubicBezTo>
                  <a:cubicBezTo>
                    <a:pt x="990646" y="2238623"/>
                    <a:pt x="968068" y="2232978"/>
                    <a:pt x="941257" y="2218867"/>
                  </a:cubicBezTo>
                  <a:cubicBezTo>
                    <a:pt x="914446" y="2204756"/>
                    <a:pt x="890457" y="2166656"/>
                    <a:pt x="873524" y="2168067"/>
                  </a:cubicBezTo>
                  <a:cubicBezTo>
                    <a:pt x="856591" y="2169478"/>
                    <a:pt x="858001" y="2208990"/>
                    <a:pt x="839657" y="2227334"/>
                  </a:cubicBezTo>
                  <a:cubicBezTo>
                    <a:pt x="821313" y="2245678"/>
                    <a:pt x="791679" y="2269667"/>
                    <a:pt x="763457" y="2278134"/>
                  </a:cubicBezTo>
                  <a:cubicBezTo>
                    <a:pt x="735235" y="2286601"/>
                    <a:pt x="714069" y="2289423"/>
                    <a:pt x="670324" y="2278134"/>
                  </a:cubicBezTo>
                  <a:cubicBezTo>
                    <a:pt x="626579" y="2266845"/>
                    <a:pt x="588479" y="2264022"/>
                    <a:pt x="500990" y="2210400"/>
                  </a:cubicBezTo>
                  <a:cubicBezTo>
                    <a:pt x="413501" y="2156778"/>
                    <a:pt x="224412" y="2025544"/>
                    <a:pt x="145390" y="1956400"/>
                  </a:cubicBezTo>
                  <a:cubicBezTo>
                    <a:pt x="66368" y="1887256"/>
                    <a:pt x="48024" y="1837867"/>
                    <a:pt x="26857" y="1795534"/>
                  </a:cubicBezTo>
                  <a:cubicBezTo>
                    <a:pt x="5690" y="1753201"/>
                    <a:pt x="12746" y="1741911"/>
                    <a:pt x="18390" y="1702400"/>
                  </a:cubicBezTo>
                  <a:cubicBezTo>
                    <a:pt x="24034" y="1662889"/>
                    <a:pt x="24035" y="1617733"/>
                    <a:pt x="60724" y="1558467"/>
                  </a:cubicBezTo>
                  <a:cubicBezTo>
                    <a:pt x="97413" y="1499201"/>
                    <a:pt x="186313" y="1396189"/>
                    <a:pt x="238524" y="1346800"/>
                  </a:cubicBezTo>
                  <a:cubicBezTo>
                    <a:pt x="290735" y="1297411"/>
                    <a:pt x="335890" y="1272012"/>
                    <a:pt x="373990" y="1262134"/>
                  </a:cubicBezTo>
                  <a:cubicBezTo>
                    <a:pt x="412090" y="1252256"/>
                    <a:pt x="431846" y="1281890"/>
                    <a:pt x="467124" y="1287534"/>
                  </a:cubicBezTo>
                  <a:cubicBezTo>
                    <a:pt x="502402" y="1293178"/>
                    <a:pt x="551790" y="1293178"/>
                    <a:pt x="585657" y="1296000"/>
                  </a:cubicBezTo>
                  <a:cubicBezTo>
                    <a:pt x="619524" y="1298822"/>
                    <a:pt x="651979" y="1300234"/>
                    <a:pt x="670324" y="1304467"/>
                  </a:cubicBezTo>
                  <a:cubicBezTo>
                    <a:pt x="688668" y="1308700"/>
                    <a:pt x="677380" y="1329867"/>
                    <a:pt x="695724" y="1321400"/>
                  </a:cubicBezTo>
                  <a:cubicBezTo>
                    <a:pt x="714068" y="1312933"/>
                    <a:pt x="769101" y="1272011"/>
                    <a:pt x="780390" y="1253667"/>
                  </a:cubicBezTo>
                  <a:cubicBezTo>
                    <a:pt x="791679" y="1235323"/>
                    <a:pt x="770512" y="1221212"/>
                    <a:pt x="763457" y="1211334"/>
                  </a:cubicBezTo>
                  <a:cubicBezTo>
                    <a:pt x="756401" y="1201456"/>
                    <a:pt x="750757" y="1197222"/>
                    <a:pt x="738057" y="1194400"/>
                  </a:cubicBezTo>
                  <a:cubicBezTo>
                    <a:pt x="725357" y="1191578"/>
                    <a:pt x="687257" y="1194400"/>
                    <a:pt x="687257" y="1194400"/>
                  </a:cubicBezTo>
                  <a:cubicBezTo>
                    <a:pt x="668913" y="1194400"/>
                    <a:pt x="650568" y="1187344"/>
                    <a:pt x="627990" y="1194400"/>
                  </a:cubicBezTo>
                  <a:cubicBezTo>
                    <a:pt x="605412" y="1201456"/>
                    <a:pt x="582834" y="1224034"/>
                    <a:pt x="551790" y="1236734"/>
                  </a:cubicBezTo>
                  <a:cubicBezTo>
                    <a:pt x="520746" y="1249434"/>
                    <a:pt x="477002" y="1264956"/>
                    <a:pt x="441724" y="1270600"/>
                  </a:cubicBezTo>
                  <a:cubicBezTo>
                    <a:pt x="406446" y="1276244"/>
                    <a:pt x="373991" y="1277655"/>
                    <a:pt x="340124" y="1270600"/>
                  </a:cubicBezTo>
                  <a:cubicBezTo>
                    <a:pt x="306257" y="1263545"/>
                    <a:pt x="275213" y="1240967"/>
                    <a:pt x="238524" y="1228267"/>
                  </a:cubicBezTo>
                  <a:cubicBezTo>
                    <a:pt x="201835" y="1215567"/>
                    <a:pt x="152446" y="1219800"/>
                    <a:pt x="119990" y="1194400"/>
                  </a:cubicBezTo>
                  <a:cubicBezTo>
                    <a:pt x="87534" y="1169000"/>
                    <a:pt x="62134" y="1113967"/>
                    <a:pt x="43790" y="1075867"/>
                  </a:cubicBezTo>
                  <a:cubicBezTo>
                    <a:pt x="25446" y="1037767"/>
                    <a:pt x="16979" y="1006722"/>
                    <a:pt x="9924" y="965800"/>
                  </a:cubicBezTo>
                  <a:cubicBezTo>
                    <a:pt x="2869" y="924878"/>
                    <a:pt x="-2776" y="871256"/>
                    <a:pt x="1457" y="830334"/>
                  </a:cubicBezTo>
                  <a:cubicBezTo>
                    <a:pt x="5690" y="789412"/>
                    <a:pt x="9924" y="756956"/>
                    <a:pt x="35324" y="720267"/>
                  </a:cubicBezTo>
                  <a:cubicBezTo>
                    <a:pt x="60724" y="683578"/>
                    <a:pt x="124224" y="632778"/>
                    <a:pt x="153857" y="610200"/>
                  </a:cubicBezTo>
                  <a:cubicBezTo>
                    <a:pt x="183490" y="587622"/>
                    <a:pt x="177846" y="598911"/>
                    <a:pt x="213124" y="584800"/>
                  </a:cubicBezTo>
                  <a:cubicBezTo>
                    <a:pt x="248402" y="570689"/>
                    <a:pt x="324602" y="535412"/>
                    <a:pt x="365524" y="525534"/>
                  </a:cubicBezTo>
                  <a:cubicBezTo>
                    <a:pt x="406446" y="515656"/>
                    <a:pt x="429024" y="529767"/>
                    <a:pt x="458657" y="525534"/>
                  </a:cubicBezTo>
                  <a:cubicBezTo>
                    <a:pt x="488290" y="521301"/>
                    <a:pt x="517924" y="502956"/>
                    <a:pt x="543324" y="500134"/>
                  </a:cubicBezTo>
                  <a:cubicBezTo>
                    <a:pt x="568724" y="497312"/>
                    <a:pt x="558846" y="557989"/>
                    <a:pt x="611057" y="508600"/>
                  </a:cubicBezTo>
                  <a:cubicBezTo>
                    <a:pt x="663268" y="459211"/>
                    <a:pt x="770512" y="272944"/>
                    <a:pt x="856590" y="203800"/>
                  </a:cubicBezTo>
                  <a:cubicBezTo>
                    <a:pt x="942668" y="134656"/>
                    <a:pt x="983591" y="127601"/>
                    <a:pt x="1127524" y="93734"/>
                  </a:cubicBezTo>
                  <a:cubicBezTo>
                    <a:pt x="1271457" y="59867"/>
                    <a:pt x="1564968" y="6244"/>
                    <a:pt x="1720190" y="600"/>
                  </a:cubicBezTo>
                  <a:cubicBezTo>
                    <a:pt x="1875412" y="-5045"/>
                    <a:pt x="1944557" y="30234"/>
                    <a:pt x="2058857" y="59867"/>
                  </a:cubicBezTo>
                  <a:cubicBezTo>
                    <a:pt x="2173157" y="89500"/>
                    <a:pt x="2304390" y="112078"/>
                    <a:pt x="2405990" y="178400"/>
                  </a:cubicBezTo>
                  <a:cubicBezTo>
                    <a:pt x="2507590" y="244722"/>
                    <a:pt x="2590846" y="337856"/>
                    <a:pt x="2668457" y="457800"/>
                  </a:cubicBezTo>
                  <a:cubicBezTo>
                    <a:pt x="2746068" y="577744"/>
                    <a:pt x="2818035" y="780945"/>
                    <a:pt x="2871657" y="898067"/>
                  </a:cubicBezTo>
                  <a:cubicBezTo>
                    <a:pt x="2925279" y="1015189"/>
                    <a:pt x="2959145" y="1078689"/>
                    <a:pt x="2990190" y="1160534"/>
                  </a:cubicBezTo>
                  <a:cubicBezTo>
                    <a:pt x="3021235" y="1242379"/>
                    <a:pt x="3035346" y="1328457"/>
                    <a:pt x="3057924" y="1389134"/>
                  </a:cubicBezTo>
                  <a:cubicBezTo>
                    <a:pt x="3080502" y="1449811"/>
                    <a:pt x="3098846" y="1483678"/>
                    <a:pt x="3125657" y="1524600"/>
                  </a:cubicBezTo>
                  <a:cubicBezTo>
                    <a:pt x="3152468" y="1565522"/>
                    <a:pt x="3184923" y="1585278"/>
                    <a:pt x="3218790" y="1634667"/>
                  </a:cubicBezTo>
                  <a:cubicBezTo>
                    <a:pt x="3252657" y="1684056"/>
                    <a:pt x="3314746" y="1743323"/>
                    <a:pt x="3328857" y="1820934"/>
                  </a:cubicBezTo>
                  <a:cubicBezTo>
                    <a:pt x="3342968" y="1898545"/>
                    <a:pt x="3366957" y="2056590"/>
                    <a:pt x="3303457" y="2100334"/>
                  </a:cubicBezTo>
                  <a:cubicBezTo>
                    <a:pt x="3239957" y="2144078"/>
                    <a:pt x="3012768" y="2086222"/>
                    <a:pt x="2947857" y="2083400"/>
                  </a:cubicBezTo>
                  <a:cubicBezTo>
                    <a:pt x="2882946" y="2080578"/>
                    <a:pt x="2943623" y="2070700"/>
                    <a:pt x="2913990" y="2083400"/>
                  </a:cubicBezTo>
                  <a:cubicBezTo>
                    <a:pt x="2884357" y="2096100"/>
                    <a:pt x="2805335" y="2152544"/>
                    <a:pt x="2770057" y="2159600"/>
                  </a:cubicBezTo>
                  <a:cubicBezTo>
                    <a:pt x="2734779" y="2166656"/>
                    <a:pt x="2726313" y="2124323"/>
                    <a:pt x="2702324" y="2125734"/>
                  </a:cubicBezTo>
                  <a:cubicBezTo>
                    <a:pt x="2678335" y="2127145"/>
                    <a:pt x="2664224" y="2162423"/>
                    <a:pt x="2626124" y="2168067"/>
                  </a:cubicBezTo>
                  <a:cubicBezTo>
                    <a:pt x="2588024" y="2173711"/>
                    <a:pt x="2545691" y="2168067"/>
                    <a:pt x="2473724" y="2159600"/>
                  </a:cubicBezTo>
                  <a:cubicBezTo>
                    <a:pt x="2401757" y="2151133"/>
                    <a:pt x="2263469" y="2129967"/>
                    <a:pt x="2194324" y="2117267"/>
                  </a:cubicBezTo>
                  <a:cubicBezTo>
                    <a:pt x="2125179" y="2104567"/>
                    <a:pt x="2081435" y="2074934"/>
                    <a:pt x="2041924" y="2091867"/>
                  </a:cubicBezTo>
                  <a:close/>
                </a:path>
              </a:pathLst>
            </a:custGeom>
            <a:gradFill flip="none" rotWithShape="1">
              <a:gsLst>
                <a:gs pos="0">
                  <a:srgbClr val="5C8AC5"/>
                </a:gs>
                <a:gs pos="52000">
                  <a:schemeClr val="tx2">
                    <a:lumMod val="75000"/>
                  </a:schemeClr>
                </a:gs>
                <a:gs pos="63000">
                  <a:schemeClr val="accent1"/>
                </a:gs>
              </a:gsLst>
              <a:path path="circle">
                <a:fillToRect l="100000" t="100000"/>
              </a:path>
              <a:tileRect r="-100000" b="-100000"/>
            </a:gradFill>
            <a:ln w="12700" cmpd="sng">
              <a:solidFill>
                <a:schemeClr val="tx1">
                  <a:lumMod val="75000"/>
                  <a:lumOff val="25000"/>
                </a:schemeClr>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Freeform 5"/>
            <p:cNvSpPr/>
            <p:nvPr/>
          </p:nvSpPr>
          <p:spPr>
            <a:xfrm>
              <a:off x="2438400" y="4267200"/>
              <a:ext cx="1573819" cy="975357"/>
            </a:xfrm>
            <a:custGeom>
              <a:avLst/>
              <a:gdLst>
                <a:gd name="connsiteX0" fmla="*/ 1474710 w 1573819"/>
                <a:gd name="connsiteY0" fmla="*/ 525683 h 975357"/>
                <a:gd name="connsiteX1" fmla="*/ 1542444 w 1573819"/>
                <a:gd name="connsiteY1" fmla="*/ 695017 h 975357"/>
                <a:gd name="connsiteX2" fmla="*/ 1474710 w 1573819"/>
                <a:gd name="connsiteY2" fmla="*/ 838950 h 975357"/>
                <a:gd name="connsiteX3" fmla="*/ 1364644 w 1573819"/>
                <a:gd name="connsiteY3" fmla="*/ 965950 h 975357"/>
                <a:gd name="connsiteX4" fmla="*/ 1288444 w 1573819"/>
                <a:gd name="connsiteY4" fmla="*/ 965950 h 975357"/>
                <a:gd name="connsiteX5" fmla="*/ 1152977 w 1573819"/>
                <a:gd name="connsiteY5" fmla="*/ 965950 h 975357"/>
                <a:gd name="connsiteX6" fmla="*/ 577244 w 1573819"/>
                <a:gd name="connsiteY6" fmla="*/ 881283 h 975357"/>
                <a:gd name="connsiteX7" fmla="*/ 170844 w 1573819"/>
                <a:gd name="connsiteY7" fmla="*/ 745817 h 975357"/>
                <a:gd name="connsiteX8" fmla="*/ 1510 w 1573819"/>
                <a:gd name="connsiteY8" fmla="*/ 483350 h 975357"/>
                <a:gd name="connsiteX9" fmla="*/ 94644 w 1573819"/>
                <a:gd name="connsiteY9" fmla="*/ 280150 h 975357"/>
                <a:gd name="connsiteX10" fmla="*/ 213177 w 1573819"/>
                <a:gd name="connsiteY10" fmla="*/ 195483 h 975357"/>
                <a:gd name="connsiteX11" fmla="*/ 247044 w 1573819"/>
                <a:gd name="connsiteY11" fmla="*/ 178550 h 975357"/>
                <a:gd name="connsiteX12" fmla="*/ 187777 w 1573819"/>
                <a:gd name="connsiteY12" fmla="*/ 85417 h 975357"/>
                <a:gd name="connsiteX13" fmla="*/ 187777 w 1573819"/>
                <a:gd name="connsiteY13" fmla="*/ 60017 h 975357"/>
                <a:gd name="connsiteX14" fmla="*/ 221644 w 1573819"/>
                <a:gd name="connsiteY14" fmla="*/ 26150 h 975357"/>
                <a:gd name="connsiteX15" fmla="*/ 263977 w 1573819"/>
                <a:gd name="connsiteY15" fmla="*/ 750 h 975357"/>
                <a:gd name="connsiteX16" fmla="*/ 314777 w 1573819"/>
                <a:gd name="connsiteY16" fmla="*/ 9217 h 975357"/>
                <a:gd name="connsiteX17" fmla="*/ 331710 w 1573819"/>
                <a:gd name="connsiteY17" fmla="*/ 34617 h 975357"/>
                <a:gd name="connsiteX18" fmla="*/ 357110 w 1573819"/>
                <a:gd name="connsiteY18" fmla="*/ 110817 h 975357"/>
                <a:gd name="connsiteX19" fmla="*/ 441777 w 1573819"/>
                <a:gd name="connsiteY19" fmla="*/ 212417 h 975357"/>
                <a:gd name="connsiteX20" fmla="*/ 509510 w 1573819"/>
                <a:gd name="connsiteY20" fmla="*/ 271683 h 975357"/>
                <a:gd name="connsiteX21" fmla="*/ 1474710 w 1573819"/>
                <a:gd name="connsiteY21" fmla="*/ 525683 h 97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3819" h="975357">
                  <a:moveTo>
                    <a:pt x="1474710" y="525683"/>
                  </a:moveTo>
                  <a:cubicBezTo>
                    <a:pt x="1646866" y="596239"/>
                    <a:pt x="1542444" y="642806"/>
                    <a:pt x="1542444" y="695017"/>
                  </a:cubicBezTo>
                  <a:cubicBezTo>
                    <a:pt x="1542444" y="747228"/>
                    <a:pt x="1504343" y="793795"/>
                    <a:pt x="1474710" y="838950"/>
                  </a:cubicBezTo>
                  <a:cubicBezTo>
                    <a:pt x="1445077" y="884106"/>
                    <a:pt x="1395688" y="944783"/>
                    <a:pt x="1364644" y="965950"/>
                  </a:cubicBezTo>
                  <a:cubicBezTo>
                    <a:pt x="1333600" y="987117"/>
                    <a:pt x="1288444" y="965950"/>
                    <a:pt x="1288444" y="965950"/>
                  </a:cubicBezTo>
                  <a:cubicBezTo>
                    <a:pt x="1253166" y="965950"/>
                    <a:pt x="1271510" y="980061"/>
                    <a:pt x="1152977" y="965950"/>
                  </a:cubicBezTo>
                  <a:cubicBezTo>
                    <a:pt x="1034444" y="951839"/>
                    <a:pt x="740933" y="917972"/>
                    <a:pt x="577244" y="881283"/>
                  </a:cubicBezTo>
                  <a:cubicBezTo>
                    <a:pt x="413555" y="844594"/>
                    <a:pt x="266800" y="812139"/>
                    <a:pt x="170844" y="745817"/>
                  </a:cubicBezTo>
                  <a:cubicBezTo>
                    <a:pt x="74888" y="679495"/>
                    <a:pt x="14210" y="560961"/>
                    <a:pt x="1510" y="483350"/>
                  </a:cubicBezTo>
                  <a:cubicBezTo>
                    <a:pt x="-11190" y="405739"/>
                    <a:pt x="59366" y="328128"/>
                    <a:pt x="94644" y="280150"/>
                  </a:cubicBezTo>
                  <a:cubicBezTo>
                    <a:pt x="129922" y="232172"/>
                    <a:pt x="187777" y="212416"/>
                    <a:pt x="213177" y="195483"/>
                  </a:cubicBezTo>
                  <a:cubicBezTo>
                    <a:pt x="238577" y="178550"/>
                    <a:pt x="251277" y="196894"/>
                    <a:pt x="247044" y="178550"/>
                  </a:cubicBezTo>
                  <a:cubicBezTo>
                    <a:pt x="242811" y="160206"/>
                    <a:pt x="197655" y="105172"/>
                    <a:pt x="187777" y="85417"/>
                  </a:cubicBezTo>
                  <a:cubicBezTo>
                    <a:pt x="177899" y="65662"/>
                    <a:pt x="182132" y="69895"/>
                    <a:pt x="187777" y="60017"/>
                  </a:cubicBezTo>
                  <a:cubicBezTo>
                    <a:pt x="193421" y="50139"/>
                    <a:pt x="208944" y="36028"/>
                    <a:pt x="221644" y="26150"/>
                  </a:cubicBezTo>
                  <a:cubicBezTo>
                    <a:pt x="234344" y="16272"/>
                    <a:pt x="248455" y="3572"/>
                    <a:pt x="263977" y="750"/>
                  </a:cubicBezTo>
                  <a:cubicBezTo>
                    <a:pt x="279499" y="-2072"/>
                    <a:pt x="303488" y="3573"/>
                    <a:pt x="314777" y="9217"/>
                  </a:cubicBezTo>
                  <a:cubicBezTo>
                    <a:pt x="326066" y="14861"/>
                    <a:pt x="324655" y="17684"/>
                    <a:pt x="331710" y="34617"/>
                  </a:cubicBezTo>
                  <a:cubicBezTo>
                    <a:pt x="338765" y="51550"/>
                    <a:pt x="338765" y="81184"/>
                    <a:pt x="357110" y="110817"/>
                  </a:cubicBezTo>
                  <a:cubicBezTo>
                    <a:pt x="375455" y="140450"/>
                    <a:pt x="416377" y="185606"/>
                    <a:pt x="441777" y="212417"/>
                  </a:cubicBezTo>
                  <a:cubicBezTo>
                    <a:pt x="467177" y="239228"/>
                    <a:pt x="338765" y="216650"/>
                    <a:pt x="509510" y="271683"/>
                  </a:cubicBezTo>
                  <a:cubicBezTo>
                    <a:pt x="680254" y="326716"/>
                    <a:pt x="1302554" y="455127"/>
                    <a:pt x="1474710" y="525683"/>
                  </a:cubicBezTo>
                  <a:close/>
                </a:path>
              </a:pathLst>
            </a:custGeom>
            <a:solidFill>
              <a:srgbClr val="3065A4"/>
            </a:solidFill>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Freeform 7"/>
            <p:cNvSpPr/>
            <p:nvPr/>
          </p:nvSpPr>
          <p:spPr>
            <a:xfrm>
              <a:off x="2667000" y="4343400"/>
              <a:ext cx="1447800" cy="788831"/>
            </a:xfrm>
            <a:custGeom>
              <a:avLst/>
              <a:gdLst>
                <a:gd name="connsiteX0" fmla="*/ 941078 w 967560"/>
                <a:gd name="connsiteY0" fmla="*/ 462976 h 760739"/>
                <a:gd name="connsiteX1" fmla="*/ 966478 w 967560"/>
                <a:gd name="connsiteY1" fmla="*/ 606909 h 760739"/>
                <a:gd name="connsiteX2" fmla="*/ 898745 w 967560"/>
                <a:gd name="connsiteY2" fmla="*/ 733909 h 760739"/>
                <a:gd name="connsiteX3" fmla="*/ 746345 w 967560"/>
                <a:gd name="connsiteY3" fmla="*/ 759309 h 760739"/>
                <a:gd name="connsiteX4" fmla="*/ 424612 w 967560"/>
                <a:gd name="connsiteY4" fmla="*/ 708509 h 760739"/>
                <a:gd name="connsiteX5" fmla="*/ 145212 w 967560"/>
                <a:gd name="connsiteY5" fmla="*/ 573042 h 760739"/>
                <a:gd name="connsiteX6" fmla="*/ 9745 w 967560"/>
                <a:gd name="connsiteY6" fmla="*/ 352909 h 760739"/>
                <a:gd name="connsiteX7" fmla="*/ 35145 w 967560"/>
                <a:gd name="connsiteY7" fmla="*/ 107376 h 760739"/>
                <a:gd name="connsiteX8" fmla="*/ 229878 w 967560"/>
                <a:gd name="connsiteY8" fmla="*/ 5776 h 760739"/>
                <a:gd name="connsiteX9" fmla="*/ 466945 w 967560"/>
                <a:gd name="connsiteY9" fmla="*/ 22709 h 760739"/>
                <a:gd name="connsiteX10" fmla="*/ 704012 w 967560"/>
                <a:gd name="connsiteY10" fmla="*/ 107376 h 760739"/>
                <a:gd name="connsiteX11" fmla="*/ 873345 w 967560"/>
                <a:gd name="connsiteY11" fmla="*/ 242842 h 760739"/>
                <a:gd name="connsiteX12" fmla="*/ 949545 w 967560"/>
                <a:gd name="connsiteY12" fmla="*/ 327509 h 760739"/>
                <a:gd name="connsiteX13" fmla="*/ 941078 w 967560"/>
                <a:gd name="connsiteY13" fmla="*/ 462976 h 760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7560" h="760739">
                  <a:moveTo>
                    <a:pt x="941078" y="462976"/>
                  </a:moveTo>
                  <a:cubicBezTo>
                    <a:pt x="943900" y="509543"/>
                    <a:pt x="973533" y="561754"/>
                    <a:pt x="966478" y="606909"/>
                  </a:cubicBezTo>
                  <a:cubicBezTo>
                    <a:pt x="959423" y="652064"/>
                    <a:pt x="935434" y="708509"/>
                    <a:pt x="898745" y="733909"/>
                  </a:cubicBezTo>
                  <a:cubicBezTo>
                    <a:pt x="862056" y="759309"/>
                    <a:pt x="825367" y="763542"/>
                    <a:pt x="746345" y="759309"/>
                  </a:cubicBezTo>
                  <a:cubicBezTo>
                    <a:pt x="667323" y="755076"/>
                    <a:pt x="524801" y="739553"/>
                    <a:pt x="424612" y="708509"/>
                  </a:cubicBezTo>
                  <a:cubicBezTo>
                    <a:pt x="324423" y="677465"/>
                    <a:pt x="214356" y="632309"/>
                    <a:pt x="145212" y="573042"/>
                  </a:cubicBezTo>
                  <a:cubicBezTo>
                    <a:pt x="76067" y="513775"/>
                    <a:pt x="28089" y="430520"/>
                    <a:pt x="9745" y="352909"/>
                  </a:cubicBezTo>
                  <a:cubicBezTo>
                    <a:pt x="-8599" y="275298"/>
                    <a:pt x="-1544" y="165231"/>
                    <a:pt x="35145" y="107376"/>
                  </a:cubicBezTo>
                  <a:cubicBezTo>
                    <a:pt x="71834" y="49521"/>
                    <a:pt x="157911" y="19887"/>
                    <a:pt x="229878" y="5776"/>
                  </a:cubicBezTo>
                  <a:cubicBezTo>
                    <a:pt x="301845" y="-8335"/>
                    <a:pt x="387923" y="5776"/>
                    <a:pt x="466945" y="22709"/>
                  </a:cubicBezTo>
                  <a:cubicBezTo>
                    <a:pt x="545967" y="39642"/>
                    <a:pt x="636279" y="70687"/>
                    <a:pt x="704012" y="107376"/>
                  </a:cubicBezTo>
                  <a:cubicBezTo>
                    <a:pt x="771745" y="144065"/>
                    <a:pt x="832423" y="206153"/>
                    <a:pt x="873345" y="242842"/>
                  </a:cubicBezTo>
                  <a:cubicBezTo>
                    <a:pt x="914267" y="279531"/>
                    <a:pt x="934023" y="290820"/>
                    <a:pt x="949545" y="327509"/>
                  </a:cubicBezTo>
                  <a:cubicBezTo>
                    <a:pt x="965067" y="364198"/>
                    <a:pt x="938256" y="416409"/>
                    <a:pt x="941078" y="462976"/>
                  </a:cubicBezTo>
                  <a:close/>
                </a:path>
              </a:pathLst>
            </a:custGeom>
            <a:solidFill>
              <a:schemeClr val="accent1">
                <a:lumMod val="60000"/>
                <a:lumOff val="40000"/>
              </a:schemeClr>
            </a:solidFill>
            <a:effectLst>
              <a:glow rad="12700">
                <a:srgbClr val="6F0DFF">
                  <a:alpha val="75000"/>
                </a:srgbClr>
              </a:glow>
              <a:outerShdw blurRad="40000" dist="23000" dir="5400000" rotWithShape="0">
                <a:srgbClr val="000000">
                  <a:alpha val="35000"/>
                </a:srgbClr>
              </a:outerShdw>
            </a:effectLst>
            <a:scene3d>
              <a:camera prst="perspectiveContrastingRightFacing"/>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Freeform 9"/>
            <p:cNvSpPr/>
            <p:nvPr/>
          </p:nvSpPr>
          <p:spPr>
            <a:xfrm>
              <a:off x="3797300" y="4246000"/>
              <a:ext cx="317500" cy="97400"/>
            </a:xfrm>
            <a:custGeom>
              <a:avLst/>
              <a:gdLst>
                <a:gd name="connsiteX0" fmla="*/ 0 w 317500"/>
                <a:gd name="connsiteY0" fmla="*/ 57150 h 97400"/>
                <a:gd name="connsiteX1" fmla="*/ 101600 w 317500"/>
                <a:gd name="connsiteY1" fmla="*/ 95250 h 97400"/>
                <a:gd name="connsiteX2" fmla="*/ 317500 w 317500"/>
                <a:gd name="connsiteY2" fmla="*/ 0 h 97400"/>
                <a:gd name="connsiteX3" fmla="*/ 317500 w 317500"/>
                <a:gd name="connsiteY3" fmla="*/ 0 h 97400"/>
              </a:gdLst>
              <a:ahLst/>
              <a:cxnLst>
                <a:cxn ang="0">
                  <a:pos x="connsiteX0" y="connsiteY0"/>
                </a:cxn>
                <a:cxn ang="0">
                  <a:pos x="connsiteX1" y="connsiteY1"/>
                </a:cxn>
                <a:cxn ang="0">
                  <a:pos x="connsiteX2" y="connsiteY2"/>
                </a:cxn>
                <a:cxn ang="0">
                  <a:pos x="connsiteX3" y="connsiteY3"/>
                </a:cxn>
              </a:cxnLst>
              <a:rect l="l" t="t" r="r" b="b"/>
              <a:pathLst>
                <a:path w="317500" h="97400">
                  <a:moveTo>
                    <a:pt x="0" y="57150"/>
                  </a:moveTo>
                  <a:cubicBezTo>
                    <a:pt x="24341" y="80962"/>
                    <a:pt x="48683" y="104775"/>
                    <a:pt x="101600" y="95250"/>
                  </a:cubicBezTo>
                  <a:cubicBezTo>
                    <a:pt x="154517" y="85725"/>
                    <a:pt x="317500" y="0"/>
                    <a:pt x="317500" y="0"/>
                  </a:cubicBezTo>
                  <a:lnTo>
                    <a:pt x="317500" y="0"/>
                  </a:lnTo>
                </a:path>
              </a:pathLst>
            </a:custGeom>
            <a:ln>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1" name="Freeform 10"/>
            <p:cNvSpPr/>
            <p:nvPr/>
          </p:nvSpPr>
          <p:spPr>
            <a:xfrm rot="18720207" flipV="1">
              <a:off x="3869870" y="4369056"/>
              <a:ext cx="317500" cy="97400"/>
            </a:xfrm>
            <a:custGeom>
              <a:avLst/>
              <a:gdLst>
                <a:gd name="connsiteX0" fmla="*/ 0 w 317500"/>
                <a:gd name="connsiteY0" fmla="*/ 57150 h 97400"/>
                <a:gd name="connsiteX1" fmla="*/ 101600 w 317500"/>
                <a:gd name="connsiteY1" fmla="*/ 95250 h 97400"/>
                <a:gd name="connsiteX2" fmla="*/ 317500 w 317500"/>
                <a:gd name="connsiteY2" fmla="*/ 0 h 97400"/>
                <a:gd name="connsiteX3" fmla="*/ 317500 w 317500"/>
                <a:gd name="connsiteY3" fmla="*/ 0 h 97400"/>
              </a:gdLst>
              <a:ahLst/>
              <a:cxnLst>
                <a:cxn ang="0">
                  <a:pos x="connsiteX0" y="connsiteY0"/>
                </a:cxn>
                <a:cxn ang="0">
                  <a:pos x="connsiteX1" y="connsiteY1"/>
                </a:cxn>
                <a:cxn ang="0">
                  <a:pos x="connsiteX2" y="connsiteY2"/>
                </a:cxn>
                <a:cxn ang="0">
                  <a:pos x="connsiteX3" y="connsiteY3"/>
                </a:cxn>
              </a:cxnLst>
              <a:rect l="l" t="t" r="r" b="b"/>
              <a:pathLst>
                <a:path w="317500" h="97400">
                  <a:moveTo>
                    <a:pt x="0" y="57150"/>
                  </a:moveTo>
                  <a:cubicBezTo>
                    <a:pt x="24341" y="80962"/>
                    <a:pt x="48683" y="104775"/>
                    <a:pt x="101600" y="95250"/>
                  </a:cubicBezTo>
                  <a:cubicBezTo>
                    <a:pt x="154517" y="85725"/>
                    <a:pt x="317500" y="0"/>
                    <a:pt x="317500" y="0"/>
                  </a:cubicBezTo>
                  <a:lnTo>
                    <a:pt x="317500" y="0"/>
                  </a:lnTo>
                </a:path>
              </a:pathLst>
            </a:custGeom>
            <a:ln>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2" name="Rectangle 11"/>
            <p:cNvSpPr/>
            <p:nvPr/>
          </p:nvSpPr>
          <p:spPr>
            <a:xfrm rot="20038403">
              <a:off x="3891327" y="4313489"/>
              <a:ext cx="228600" cy="76200"/>
            </a:xfrm>
            <a:prstGeom prst="rect">
              <a:avLst/>
            </a:prstGeom>
            <a:solidFill>
              <a:srgbClr val="416A9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3" name="TextBox 12"/>
          <p:cNvSpPr txBox="1"/>
          <p:nvPr/>
        </p:nvSpPr>
        <p:spPr>
          <a:xfrm>
            <a:off x="9399457" y="1660067"/>
            <a:ext cx="925930" cy="400110"/>
          </a:xfrm>
          <a:prstGeom prst="rect">
            <a:avLst/>
          </a:prstGeom>
          <a:noFill/>
        </p:spPr>
        <p:txBody>
          <a:bodyPr wrap="none" rtlCol="0">
            <a:spAutoFit/>
          </a:bodyPr>
          <a:lstStyle/>
          <a:p>
            <a:r>
              <a:rPr lang="en-US" sz="2000" dirty="0" smtClean="0">
                <a:solidFill>
                  <a:schemeClr val="bg1"/>
                </a:solidFill>
              </a:rPr>
              <a:t>Rumen</a:t>
            </a:r>
            <a:endParaRPr lang="en-US" sz="2000" dirty="0">
              <a:solidFill>
                <a:schemeClr val="bg1"/>
              </a:solidFill>
            </a:endParaRPr>
          </a:p>
        </p:txBody>
      </p:sp>
      <p:sp>
        <p:nvSpPr>
          <p:cNvPr id="15" name="TextBox 14"/>
          <p:cNvSpPr txBox="1"/>
          <p:nvPr/>
        </p:nvSpPr>
        <p:spPr>
          <a:xfrm>
            <a:off x="10082537" y="2650667"/>
            <a:ext cx="840920" cy="307777"/>
          </a:xfrm>
          <a:prstGeom prst="rect">
            <a:avLst/>
          </a:prstGeom>
          <a:noFill/>
        </p:spPr>
        <p:txBody>
          <a:bodyPr wrap="none" rtlCol="0">
            <a:spAutoFit/>
          </a:bodyPr>
          <a:lstStyle/>
          <a:p>
            <a:r>
              <a:rPr lang="en-US" sz="1400" dirty="0" smtClean="0">
                <a:solidFill>
                  <a:schemeClr val="bg1"/>
                </a:solidFill>
              </a:rPr>
              <a:t>Omasum</a:t>
            </a:r>
            <a:endParaRPr lang="en-US" sz="1400" dirty="0">
              <a:solidFill>
                <a:schemeClr val="bg1"/>
              </a:solidFill>
            </a:endParaRPr>
          </a:p>
        </p:txBody>
      </p:sp>
      <p:sp>
        <p:nvSpPr>
          <p:cNvPr id="16" name="TextBox 15"/>
          <p:cNvSpPr txBox="1"/>
          <p:nvPr/>
        </p:nvSpPr>
        <p:spPr>
          <a:xfrm>
            <a:off x="9375123" y="2876290"/>
            <a:ext cx="1014934" cy="307777"/>
          </a:xfrm>
          <a:prstGeom prst="rect">
            <a:avLst/>
          </a:prstGeom>
          <a:noFill/>
        </p:spPr>
        <p:txBody>
          <a:bodyPr wrap="none" rtlCol="0">
            <a:spAutoFit/>
          </a:bodyPr>
          <a:lstStyle/>
          <a:p>
            <a:r>
              <a:rPr lang="en-US" sz="1400" dirty="0">
                <a:solidFill>
                  <a:schemeClr val="bg1"/>
                </a:solidFill>
              </a:rPr>
              <a:t>A</a:t>
            </a:r>
            <a:r>
              <a:rPr lang="en-US" sz="1400" dirty="0" smtClean="0">
                <a:solidFill>
                  <a:schemeClr val="bg1"/>
                </a:solidFill>
              </a:rPr>
              <a:t>bomasum</a:t>
            </a:r>
            <a:endParaRPr lang="en-US" sz="1400" dirty="0">
              <a:solidFill>
                <a:schemeClr val="bg1"/>
              </a:solidFill>
            </a:endParaRPr>
          </a:p>
        </p:txBody>
      </p:sp>
      <p:sp>
        <p:nvSpPr>
          <p:cNvPr id="17" name="TextBox 16"/>
          <p:cNvSpPr txBox="1"/>
          <p:nvPr/>
        </p:nvSpPr>
        <p:spPr>
          <a:xfrm>
            <a:off x="10999657" y="3257290"/>
            <a:ext cx="920695" cy="307777"/>
          </a:xfrm>
          <a:prstGeom prst="rect">
            <a:avLst/>
          </a:prstGeom>
          <a:noFill/>
        </p:spPr>
        <p:txBody>
          <a:bodyPr wrap="none" rtlCol="0">
            <a:spAutoFit/>
          </a:bodyPr>
          <a:lstStyle/>
          <a:p>
            <a:r>
              <a:rPr lang="en-US" sz="1400" dirty="0" smtClean="0"/>
              <a:t>Reticulum</a:t>
            </a:r>
            <a:endParaRPr lang="en-US" sz="1400" dirty="0"/>
          </a:p>
        </p:txBody>
      </p:sp>
      <p:cxnSp>
        <p:nvCxnSpPr>
          <p:cNvPr id="23" name="Straight Arrow Connector 22"/>
          <p:cNvCxnSpPr/>
          <p:nvPr/>
        </p:nvCxnSpPr>
        <p:spPr>
          <a:xfrm flipH="1">
            <a:off x="10287000" y="4191000"/>
            <a:ext cx="76200" cy="1066800"/>
          </a:xfrm>
          <a:prstGeom prst="straightConnector1">
            <a:avLst/>
          </a:pr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4" name="Picture 3"/>
          <p:cNvPicPr>
            <a:picLocks noChangeAspect="1"/>
          </p:cNvPicPr>
          <p:nvPr/>
        </p:nvPicPr>
        <p:blipFill rotWithShape="1">
          <a:blip r:embed="rId2"/>
          <a:srcRect l="40270" t="5682" b="16666"/>
          <a:stretch/>
        </p:blipFill>
        <p:spPr>
          <a:xfrm>
            <a:off x="8686800" y="5334000"/>
            <a:ext cx="3842768" cy="2603500"/>
          </a:xfrm>
          <a:prstGeom prst="rect">
            <a:avLst/>
          </a:prstGeom>
        </p:spPr>
      </p:pic>
      <p:sp>
        <p:nvSpPr>
          <p:cNvPr id="20" name="Rounded Rectangle 19"/>
          <p:cNvSpPr/>
          <p:nvPr/>
        </p:nvSpPr>
        <p:spPr>
          <a:xfrm>
            <a:off x="9601200" y="5943600"/>
            <a:ext cx="1676400" cy="533400"/>
          </a:xfrm>
          <a:prstGeom prst="roundRect">
            <a:avLst/>
          </a:prstGeom>
          <a:solidFill>
            <a:srgbClr val="BFA7C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TextBox 18"/>
          <p:cNvSpPr txBox="1"/>
          <p:nvPr/>
        </p:nvSpPr>
        <p:spPr>
          <a:xfrm>
            <a:off x="9679386" y="5892224"/>
            <a:ext cx="1598214" cy="584776"/>
          </a:xfrm>
          <a:prstGeom prst="rect">
            <a:avLst/>
          </a:prstGeom>
          <a:noFill/>
        </p:spPr>
        <p:txBody>
          <a:bodyPr wrap="none" rtlCol="0">
            <a:spAutoFit/>
          </a:bodyPr>
          <a:lstStyle/>
          <a:p>
            <a:r>
              <a:rPr lang="en-US" sz="1600" dirty="0" smtClean="0"/>
              <a:t>Gluconeogenesis</a:t>
            </a:r>
          </a:p>
          <a:p>
            <a:r>
              <a:rPr lang="en-US" sz="1600" dirty="0"/>
              <a:t>L</a:t>
            </a:r>
            <a:r>
              <a:rPr lang="en-US" sz="1600" dirty="0" smtClean="0"/>
              <a:t>ipogenesis</a:t>
            </a:r>
            <a:endParaRPr lang="en-US" sz="1600" dirty="0"/>
          </a:p>
        </p:txBody>
      </p:sp>
      <p:sp>
        <p:nvSpPr>
          <p:cNvPr id="24" name="TextBox 23"/>
          <p:cNvSpPr txBox="1"/>
          <p:nvPr/>
        </p:nvSpPr>
        <p:spPr>
          <a:xfrm>
            <a:off x="9296400" y="7239000"/>
            <a:ext cx="634271" cy="369332"/>
          </a:xfrm>
          <a:prstGeom prst="rect">
            <a:avLst/>
          </a:prstGeom>
          <a:noFill/>
        </p:spPr>
        <p:txBody>
          <a:bodyPr wrap="none" rtlCol="0">
            <a:spAutoFit/>
          </a:bodyPr>
          <a:lstStyle/>
          <a:p>
            <a:r>
              <a:rPr lang="en-US" sz="1800" dirty="0" smtClean="0">
                <a:solidFill>
                  <a:schemeClr val="bg1"/>
                </a:solidFill>
              </a:rPr>
              <a:t>Liver</a:t>
            </a:r>
            <a:endParaRPr lang="en-US" sz="1800" dirty="0">
              <a:solidFill>
                <a:schemeClr val="bg1"/>
              </a:solidFill>
            </a:endParaRPr>
          </a:p>
        </p:txBody>
      </p:sp>
      <p:sp>
        <p:nvSpPr>
          <p:cNvPr id="25" name="TextBox 24"/>
          <p:cNvSpPr txBox="1"/>
          <p:nvPr/>
        </p:nvSpPr>
        <p:spPr>
          <a:xfrm>
            <a:off x="10058400" y="3733800"/>
            <a:ext cx="607859" cy="400110"/>
          </a:xfrm>
          <a:prstGeom prst="rect">
            <a:avLst/>
          </a:prstGeom>
          <a:noFill/>
        </p:spPr>
        <p:txBody>
          <a:bodyPr wrap="none" rtlCol="0">
            <a:spAutoFit/>
          </a:bodyPr>
          <a:lstStyle/>
          <a:p>
            <a:r>
              <a:rPr lang="en-US" sz="2000" dirty="0" smtClean="0"/>
              <a:t>VFA</a:t>
            </a:r>
            <a:endParaRPr lang="en-US" sz="2000" dirty="0"/>
          </a:p>
        </p:txBody>
      </p:sp>
      <p:cxnSp>
        <p:nvCxnSpPr>
          <p:cNvPr id="27" name="Straight Arrow Connector 26"/>
          <p:cNvCxnSpPr/>
          <p:nvPr/>
        </p:nvCxnSpPr>
        <p:spPr>
          <a:xfrm>
            <a:off x="10363200" y="3429000"/>
            <a:ext cx="49343" cy="321133"/>
          </a:xfrm>
          <a:prstGeom prst="straightConnector1">
            <a:avLst/>
          </a:pr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533400" y="7628429"/>
            <a:ext cx="7239000" cy="707886"/>
          </a:xfrm>
          <a:prstGeom prst="rect">
            <a:avLst/>
          </a:prstGeom>
          <a:solidFill>
            <a:schemeClr val="accent2">
              <a:lumMod val="60000"/>
              <a:lumOff val="40000"/>
            </a:schemeClr>
          </a:solidFill>
        </p:spPr>
        <p:txBody>
          <a:bodyPr wrap="square" rtlCol="0">
            <a:spAutoFit/>
          </a:bodyPr>
          <a:lstStyle/>
          <a:p>
            <a:r>
              <a:rPr lang="en-US" sz="2000" dirty="0" smtClean="0"/>
              <a:t>Mutations  in SDHB, ACSM, ACADS and MCT1 in humans cause cardiovascular phenotypes involving blood pressure</a:t>
            </a:r>
            <a:endParaRPr lang="en-US" sz="2000" dirty="0"/>
          </a:p>
        </p:txBody>
      </p:sp>
      <p:sp>
        <p:nvSpPr>
          <p:cNvPr id="31" name="Rectangle 30"/>
          <p:cNvSpPr/>
          <p:nvPr/>
        </p:nvSpPr>
        <p:spPr>
          <a:xfrm rot="20340000">
            <a:off x="11256566" y="2285189"/>
            <a:ext cx="381000" cy="2286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extBox 17"/>
          <p:cNvSpPr txBox="1"/>
          <p:nvPr/>
        </p:nvSpPr>
        <p:spPr>
          <a:xfrm>
            <a:off x="11228257" y="2114290"/>
            <a:ext cx="960933" cy="307777"/>
          </a:xfrm>
          <a:prstGeom prst="rect">
            <a:avLst/>
          </a:prstGeom>
          <a:noFill/>
        </p:spPr>
        <p:txBody>
          <a:bodyPr wrap="none" rtlCol="0">
            <a:spAutoFit/>
          </a:bodyPr>
          <a:lstStyle/>
          <a:p>
            <a:r>
              <a:rPr lang="en-US" sz="1400" dirty="0" smtClean="0"/>
              <a:t>Esophagus</a:t>
            </a:r>
            <a:endParaRPr lang="en-US" sz="1400" dirty="0"/>
          </a:p>
        </p:txBody>
      </p:sp>
      <p:sp>
        <p:nvSpPr>
          <p:cNvPr id="32" name="Rectangle 31"/>
          <p:cNvSpPr/>
          <p:nvPr/>
        </p:nvSpPr>
        <p:spPr>
          <a:xfrm>
            <a:off x="533400" y="7620000"/>
            <a:ext cx="7239000" cy="69200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1" name="Group 80"/>
          <p:cNvGrpSpPr/>
          <p:nvPr/>
        </p:nvGrpSpPr>
        <p:grpSpPr>
          <a:xfrm>
            <a:off x="1213706" y="1447800"/>
            <a:ext cx="5369418" cy="4787233"/>
            <a:chOff x="1627233" y="1816491"/>
            <a:chExt cx="4955890" cy="4418542"/>
          </a:xfrm>
        </p:grpSpPr>
        <p:sp>
          <p:nvSpPr>
            <p:cNvPr id="28" name="TextBox 27"/>
            <p:cNvSpPr txBox="1"/>
            <p:nvPr/>
          </p:nvSpPr>
          <p:spPr>
            <a:xfrm>
              <a:off x="1627233" y="1816491"/>
              <a:ext cx="629659" cy="276999"/>
            </a:xfrm>
            <a:prstGeom prst="rect">
              <a:avLst/>
            </a:prstGeom>
            <a:noFill/>
            <a:ln w="6350" cmpd="sng">
              <a:solidFill>
                <a:schemeClr val="tx1"/>
              </a:solidFill>
            </a:ln>
          </p:spPr>
          <p:txBody>
            <a:bodyPr wrap="square" rtlCol="0">
              <a:spAutoFit/>
            </a:bodyPr>
            <a:lstStyle/>
            <a:p>
              <a:r>
                <a:rPr lang="en-US" sz="1200" i="1" dirty="0">
                  <a:solidFill>
                    <a:prstClr val="black"/>
                  </a:solidFill>
                  <a:latin typeface="Calibri"/>
                </a:rPr>
                <a:t>Rumen</a:t>
              </a:r>
            </a:p>
          </p:txBody>
        </p:sp>
        <p:sp>
          <p:nvSpPr>
            <p:cNvPr id="29" name="TextBox 28"/>
            <p:cNvSpPr txBox="1"/>
            <p:nvPr/>
          </p:nvSpPr>
          <p:spPr>
            <a:xfrm>
              <a:off x="1654217" y="2341468"/>
              <a:ext cx="1736373" cy="307777"/>
            </a:xfrm>
            <a:prstGeom prst="rect">
              <a:avLst/>
            </a:prstGeom>
            <a:noFill/>
            <a:ln>
              <a:noFill/>
            </a:ln>
          </p:spPr>
          <p:txBody>
            <a:bodyPr wrap="none" rtlCol="0">
              <a:spAutoFit/>
            </a:bodyPr>
            <a:lstStyle/>
            <a:p>
              <a:r>
                <a:rPr lang="en-US" sz="1400" dirty="0">
                  <a:solidFill>
                    <a:prstClr val="black"/>
                  </a:solidFill>
                  <a:latin typeface="Calibri"/>
                </a:rPr>
                <a:t>butyrate</a:t>
              </a:r>
              <a:r>
                <a:rPr lang="en-US" sz="1200" dirty="0">
                  <a:solidFill>
                    <a:prstClr val="black"/>
                  </a:solidFill>
                  <a:latin typeface="Calibri"/>
                </a:rPr>
                <a:t>           butyrate      </a:t>
              </a:r>
            </a:p>
          </p:txBody>
        </p:sp>
        <p:sp>
          <p:nvSpPr>
            <p:cNvPr id="33" name="Rectangle 32"/>
            <p:cNvSpPr/>
            <p:nvPr/>
          </p:nvSpPr>
          <p:spPr>
            <a:xfrm>
              <a:off x="3512797" y="2366868"/>
              <a:ext cx="723275" cy="461665"/>
            </a:xfrm>
            <a:prstGeom prst="rect">
              <a:avLst/>
            </a:prstGeom>
            <a:ln>
              <a:noFill/>
            </a:ln>
          </p:spPr>
          <p:txBody>
            <a:bodyPr wrap="none">
              <a:spAutoFit/>
            </a:bodyPr>
            <a:lstStyle/>
            <a:p>
              <a:r>
                <a:rPr lang="en-US" sz="1200" dirty="0">
                  <a:solidFill>
                    <a:prstClr val="black"/>
                  </a:solidFill>
                  <a:latin typeface="Calibri"/>
                </a:rPr>
                <a:t>butyrate</a:t>
              </a:r>
            </a:p>
            <a:p>
              <a:r>
                <a:rPr lang="en-US" sz="1200" dirty="0">
                  <a:solidFill>
                    <a:prstClr val="black"/>
                  </a:solidFill>
                  <a:latin typeface="Calibri"/>
                </a:rPr>
                <a:t>      CoA</a:t>
              </a:r>
            </a:p>
          </p:txBody>
        </p:sp>
        <p:sp>
          <p:nvSpPr>
            <p:cNvPr id="34" name="Rectangle 33"/>
            <p:cNvSpPr/>
            <p:nvPr/>
          </p:nvSpPr>
          <p:spPr>
            <a:xfrm>
              <a:off x="1823914" y="5392575"/>
              <a:ext cx="1569886" cy="461665"/>
            </a:xfrm>
            <a:prstGeom prst="rect">
              <a:avLst/>
            </a:prstGeom>
            <a:ln>
              <a:noFill/>
            </a:ln>
          </p:spPr>
          <p:txBody>
            <a:bodyPr wrap="none">
              <a:spAutoFit/>
            </a:bodyPr>
            <a:lstStyle/>
            <a:p>
              <a:r>
                <a:rPr lang="en-US" sz="1200" dirty="0">
                  <a:solidFill>
                    <a:prstClr val="black"/>
                  </a:solidFill>
                  <a:latin typeface="Calibri"/>
                </a:rPr>
                <a:t>NADH dehydrogenase</a:t>
              </a:r>
            </a:p>
            <a:p>
              <a:r>
                <a:rPr lang="en-US" sz="1200" dirty="0">
                  <a:solidFill>
                    <a:prstClr val="black"/>
                  </a:solidFill>
                  <a:latin typeface="Calibri"/>
                </a:rPr>
                <a:t>Ubiquinone Complex I</a:t>
              </a:r>
            </a:p>
          </p:txBody>
        </p:sp>
        <p:cxnSp>
          <p:nvCxnSpPr>
            <p:cNvPr id="35" name="Straight Arrow Connector 34"/>
            <p:cNvCxnSpPr/>
            <p:nvPr/>
          </p:nvCxnSpPr>
          <p:spPr>
            <a:xfrm flipV="1">
              <a:off x="2351902" y="2519699"/>
              <a:ext cx="265041" cy="1"/>
            </a:xfrm>
            <a:prstGeom prst="straightConnector1">
              <a:avLst/>
            </a:prstGeom>
            <a:ln w="952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3334257" y="2519698"/>
              <a:ext cx="217846" cy="0"/>
            </a:xfrm>
            <a:prstGeom prst="straightConnector1">
              <a:avLst/>
            </a:prstGeom>
            <a:ln w="952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37" name="Group 36"/>
            <p:cNvGrpSpPr/>
            <p:nvPr/>
          </p:nvGrpSpPr>
          <p:grpSpPr>
            <a:xfrm>
              <a:off x="3116340" y="2608599"/>
              <a:ext cx="646331" cy="380793"/>
              <a:chOff x="1551790" y="1954674"/>
              <a:chExt cx="646331" cy="380793"/>
            </a:xfrm>
          </p:grpSpPr>
          <p:sp>
            <p:nvSpPr>
              <p:cNvPr id="38" name="Oval 37"/>
              <p:cNvSpPr/>
              <p:nvPr/>
            </p:nvSpPr>
            <p:spPr>
              <a:xfrm>
                <a:off x="1563134" y="1954674"/>
                <a:ext cx="612380" cy="380793"/>
              </a:xfrm>
              <a:prstGeom prst="ellipse">
                <a:avLst/>
              </a:prstGeom>
              <a:solidFill>
                <a:srgbClr val="CCFFCC"/>
              </a:solidFill>
              <a:ln>
                <a:noFill/>
              </a:ln>
              <a:scene3d>
                <a:camera prst="orthographicFront"/>
                <a:lightRig rig="threePt" dir="t"/>
              </a:scene3d>
              <a:sp3d prstMaterial="matte">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b="1" dirty="0">
                  <a:solidFill>
                    <a:prstClr val="white"/>
                  </a:solidFill>
                  <a:latin typeface="Calibri"/>
                </a:endParaRPr>
              </a:p>
            </p:txBody>
          </p:sp>
          <p:sp>
            <p:nvSpPr>
              <p:cNvPr id="39" name="TextBox 38"/>
              <p:cNvSpPr txBox="1"/>
              <p:nvPr/>
            </p:nvSpPr>
            <p:spPr>
              <a:xfrm>
                <a:off x="1551790" y="1976340"/>
                <a:ext cx="646331" cy="276999"/>
              </a:xfrm>
              <a:prstGeom prst="rect">
                <a:avLst/>
              </a:prstGeom>
              <a:noFill/>
              <a:ln>
                <a:noFill/>
              </a:ln>
              <a:scene3d>
                <a:camera prst="orthographicFront"/>
                <a:lightRig rig="threePt" dir="t"/>
              </a:scene3d>
              <a:sp3d prstMaterial="matte">
                <a:bevelT/>
              </a:sp3d>
            </p:spPr>
            <p:txBody>
              <a:bodyPr wrap="none" rtlCol="0">
                <a:spAutoFit/>
              </a:bodyPr>
              <a:lstStyle/>
              <a:p>
                <a:r>
                  <a:rPr lang="en-US" sz="1200" b="1" dirty="0">
                    <a:solidFill>
                      <a:prstClr val="black"/>
                    </a:solidFill>
                    <a:latin typeface="Calibri"/>
                  </a:rPr>
                  <a:t>ACSM3</a:t>
                </a:r>
              </a:p>
            </p:txBody>
          </p:sp>
        </p:grpSp>
        <p:cxnSp>
          <p:nvCxnSpPr>
            <p:cNvPr id="40" name="Straight Connector 39"/>
            <p:cNvCxnSpPr/>
            <p:nvPr/>
          </p:nvCxnSpPr>
          <p:spPr>
            <a:xfrm>
              <a:off x="2468489" y="1867790"/>
              <a:ext cx="0" cy="1039073"/>
            </a:xfrm>
            <a:prstGeom prst="line">
              <a:avLst/>
            </a:prstGeom>
            <a:ln w="38100" cmpd="dbl">
              <a:solidFill>
                <a:schemeClr val="tx1"/>
              </a:solidFill>
            </a:ln>
          </p:spPr>
          <p:style>
            <a:lnRef idx="2">
              <a:schemeClr val="accent1"/>
            </a:lnRef>
            <a:fillRef idx="0">
              <a:schemeClr val="accent1"/>
            </a:fillRef>
            <a:effectRef idx="1">
              <a:schemeClr val="accent1"/>
            </a:effectRef>
            <a:fontRef idx="minor">
              <a:schemeClr val="tx1"/>
            </a:fontRef>
          </p:style>
        </p:cxnSp>
        <p:grpSp>
          <p:nvGrpSpPr>
            <p:cNvPr id="41" name="Group 40"/>
            <p:cNvGrpSpPr/>
            <p:nvPr/>
          </p:nvGrpSpPr>
          <p:grpSpPr>
            <a:xfrm>
              <a:off x="2158477" y="2011559"/>
              <a:ext cx="612380" cy="380793"/>
              <a:chOff x="1153636" y="2501277"/>
              <a:chExt cx="612380" cy="380793"/>
            </a:xfrm>
          </p:grpSpPr>
          <p:sp>
            <p:nvSpPr>
              <p:cNvPr id="42" name="Oval 41"/>
              <p:cNvSpPr/>
              <p:nvPr/>
            </p:nvSpPr>
            <p:spPr>
              <a:xfrm>
                <a:off x="1153636" y="2501277"/>
                <a:ext cx="612380" cy="380793"/>
              </a:xfrm>
              <a:prstGeom prst="ellipse">
                <a:avLst/>
              </a:prstGeom>
              <a:solidFill>
                <a:srgbClr val="CCFFCC"/>
              </a:solidFill>
              <a:ln>
                <a:noFill/>
              </a:ln>
              <a:scene3d>
                <a:camera prst="orthographicFront"/>
                <a:lightRig rig="threePt" dir="t"/>
              </a:scene3d>
              <a:sp3d prstMaterial="matte">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b="1" dirty="0">
                  <a:solidFill>
                    <a:prstClr val="white"/>
                  </a:solidFill>
                  <a:latin typeface="Calibri"/>
                </a:endParaRPr>
              </a:p>
            </p:txBody>
          </p:sp>
          <p:sp>
            <p:nvSpPr>
              <p:cNvPr id="43" name="TextBox 42"/>
              <p:cNvSpPr txBox="1"/>
              <p:nvPr/>
            </p:nvSpPr>
            <p:spPr>
              <a:xfrm>
                <a:off x="1166336" y="2539377"/>
                <a:ext cx="556563" cy="276999"/>
              </a:xfrm>
              <a:prstGeom prst="rect">
                <a:avLst/>
              </a:prstGeom>
              <a:noFill/>
              <a:ln>
                <a:noFill/>
              </a:ln>
              <a:scene3d>
                <a:camera prst="orthographicFront"/>
                <a:lightRig rig="threePt" dir="t"/>
              </a:scene3d>
              <a:sp3d prstMaterial="matte">
                <a:bevelT/>
              </a:sp3d>
            </p:spPr>
            <p:txBody>
              <a:bodyPr wrap="none" rtlCol="0">
                <a:spAutoFit/>
              </a:bodyPr>
              <a:lstStyle/>
              <a:p>
                <a:r>
                  <a:rPr lang="en-US" sz="1200" b="1" dirty="0">
                    <a:solidFill>
                      <a:prstClr val="black"/>
                    </a:solidFill>
                    <a:latin typeface="Calibri"/>
                  </a:rPr>
                  <a:t>MCT1</a:t>
                </a:r>
              </a:p>
            </p:txBody>
          </p:sp>
        </p:grpSp>
        <p:cxnSp>
          <p:nvCxnSpPr>
            <p:cNvPr id="44" name="Straight Arrow Connector 43"/>
            <p:cNvCxnSpPr/>
            <p:nvPr/>
          </p:nvCxnSpPr>
          <p:spPr>
            <a:xfrm>
              <a:off x="4272004" y="2519698"/>
              <a:ext cx="304831" cy="0"/>
            </a:xfrm>
            <a:prstGeom prst="straightConnector1">
              <a:avLst/>
            </a:prstGeom>
            <a:ln w="952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5575376" y="1867790"/>
              <a:ext cx="0" cy="1039474"/>
            </a:xfrm>
            <a:prstGeom prst="line">
              <a:avLst/>
            </a:prstGeom>
            <a:ln w="38100" cmpd="dbl">
              <a:solidFill>
                <a:schemeClr val="tx1"/>
              </a:solidFill>
            </a:ln>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5743850" y="2366868"/>
              <a:ext cx="825867" cy="461665"/>
            </a:xfrm>
            <a:prstGeom prst="rect">
              <a:avLst/>
            </a:prstGeom>
            <a:ln>
              <a:noFill/>
            </a:ln>
          </p:spPr>
          <p:txBody>
            <a:bodyPr wrap="none">
              <a:spAutoFit/>
            </a:bodyPr>
            <a:lstStyle/>
            <a:p>
              <a:r>
                <a:rPr lang="en-US" sz="1200" dirty="0">
                  <a:solidFill>
                    <a:prstClr val="black"/>
                  </a:solidFill>
                  <a:latin typeface="Calibri"/>
                </a:rPr>
                <a:t>β-hydroxy</a:t>
              </a:r>
            </a:p>
            <a:p>
              <a:r>
                <a:rPr lang="en-US" sz="1200" dirty="0">
                  <a:solidFill>
                    <a:prstClr val="black"/>
                  </a:solidFill>
                  <a:latin typeface="Calibri"/>
                </a:rPr>
                <a:t>  butyrate </a:t>
              </a:r>
            </a:p>
          </p:txBody>
        </p:sp>
        <p:sp>
          <p:nvSpPr>
            <p:cNvPr id="47" name="Rectangle 46"/>
            <p:cNvSpPr/>
            <p:nvPr/>
          </p:nvSpPr>
          <p:spPr>
            <a:xfrm>
              <a:off x="5710041" y="4017368"/>
              <a:ext cx="855898" cy="276999"/>
            </a:xfrm>
            <a:prstGeom prst="rect">
              <a:avLst/>
            </a:prstGeom>
            <a:ln>
              <a:noFill/>
            </a:ln>
          </p:spPr>
          <p:txBody>
            <a:bodyPr wrap="none">
              <a:spAutoFit/>
            </a:bodyPr>
            <a:lstStyle/>
            <a:p>
              <a:r>
                <a:rPr lang="en-US" sz="1200" dirty="0">
                  <a:solidFill>
                    <a:prstClr val="black"/>
                  </a:solidFill>
                  <a:latin typeface="Calibri"/>
                </a:rPr>
                <a:t>acetyl-CoA</a:t>
              </a:r>
            </a:p>
          </p:txBody>
        </p:sp>
        <p:cxnSp>
          <p:nvCxnSpPr>
            <p:cNvPr id="48" name="Straight Arrow Connector 47"/>
            <p:cNvCxnSpPr/>
            <p:nvPr/>
          </p:nvCxnSpPr>
          <p:spPr>
            <a:xfrm>
              <a:off x="6155715" y="2806014"/>
              <a:ext cx="0" cy="369617"/>
            </a:xfrm>
            <a:prstGeom prst="straightConnector1">
              <a:avLst/>
            </a:prstGeom>
            <a:ln w="952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2878369" y="1829690"/>
              <a:ext cx="2609032" cy="461665"/>
            </a:xfrm>
            <a:prstGeom prst="rect">
              <a:avLst/>
            </a:prstGeom>
            <a:noFill/>
            <a:ln w="6350" cmpd="sng">
              <a:solidFill>
                <a:schemeClr val="tx1"/>
              </a:solidFill>
            </a:ln>
          </p:spPr>
          <p:txBody>
            <a:bodyPr wrap="none" rtlCol="0">
              <a:spAutoFit/>
            </a:bodyPr>
            <a:lstStyle/>
            <a:p>
              <a:r>
                <a:rPr lang="en-US" sz="1200" i="1" dirty="0">
                  <a:solidFill>
                    <a:prstClr val="black"/>
                  </a:solidFill>
                  <a:latin typeface="Calibri"/>
                </a:rPr>
                <a:t>Rumen</a:t>
              </a:r>
              <a:r>
                <a:rPr lang="en-US" sz="1200" dirty="0">
                  <a:solidFill>
                    <a:prstClr val="black"/>
                  </a:solidFill>
                  <a:latin typeface="Calibri"/>
                </a:rPr>
                <a:t> </a:t>
              </a:r>
              <a:r>
                <a:rPr lang="en-US" sz="1200" i="1" dirty="0" smtClean="0">
                  <a:solidFill>
                    <a:prstClr val="black"/>
                  </a:solidFill>
                  <a:latin typeface="Calibri"/>
                </a:rPr>
                <a:t>epithelial and peripheral tissue </a:t>
              </a:r>
              <a:endParaRPr lang="en-US" sz="1200" i="1" dirty="0">
                <a:solidFill>
                  <a:prstClr val="black"/>
                </a:solidFill>
                <a:latin typeface="Calibri"/>
              </a:endParaRPr>
            </a:p>
            <a:p>
              <a:r>
                <a:rPr lang="en-US" sz="1200" i="1" dirty="0">
                  <a:solidFill>
                    <a:prstClr val="black"/>
                  </a:solidFill>
                  <a:latin typeface="Calibri"/>
                </a:rPr>
                <a:t>  mitochondria</a:t>
              </a:r>
            </a:p>
          </p:txBody>
        </p:sp>
        <p:sp>
          <p:nvSpPr>
            <p:cNvPr id="50" name="TextBox 49"/>
            <p:cNvSpPr txBox="1"/>
            <p:nvPr/>
          </p:nvSpPr>
          <p:spPr>
            <a:xfrm>
              <a:off x="5811641" y="1816491"/>
              <a:ext cx="678516" cy="461665"/>
            </a:xfrm>
            <a:prstGeom prst="rect">
              <a:avLst/>
            </a:prstGeom>
            <a:noFill/>
            <a:ln w="6350" cmpd="sng">
              <a:solidFill>
                <a:schemeClr val="tx1"/>
              </a:solidFill>
            </a:ln>
          </p:spPr>
          <p:txBody>
            <a:bodyPr wrap="none" rtlCol="0">
              <a:spAutoFit/>
            </a:bodyPr>
            <a:lstStyle/>
            <a:p>
              <a:r>
                <a:rPr lang="en-US" sz="1200" i="1" dirty="0">
                  <a:solidFill>
                    <a:prstClr val="black"/>
                  </a:solidFill>
                  <a:latin typeface="Calibri"/>
                </a:rPr>
                <a:t>Venous </a:t>
              </a:r>
            </a:p>
            <a:p>
              <a:r>
                <a:rPr lang="en-US" sz="1200" i="1" dirty="0">
                  <a:solidFill>
                    <a:prstClr val="black"/>
                  </a:solidFill>
                  <a:latin typeface="Calibri"/>
                </a:rPr>
                <a:t>  blood</a:t>
              </a:r>
            </a:p>
          </p:txBody>
        </p:sp>
        <p:sp>
          <p:nvSpPr>
            <p:cNvPr id="51" name="Rectangle 50"/>
            <p:cNvSpPr/>
            <p:nvPr/>
          </p:nvSpPr>
          <p:spPr>
            <a:xfrm>
              <a:off x="5757256" y="3175631"/>
              <a:ext cx="825867" cy="461665"/>
            </a:xfrm>
            <a:prstGeom prst="rect">
              <a:avLst/>
            </a:prstGeom>
            <a:ln>
              <a:noFill/>
            </a:ln>
          </p:spPr>
          <p:txBody>
            <a:bodyPr wrap="none">
              <a:spAutoFit/>
            </a:bodyPr>
            <a:lstStyle/>
            <a:p>
              <a:r>
                <a:rPr lang="en-US" sz="1200" dirty="0">
                  <a:solidFill>
                    <a:prstClr val="black"/>
                  </a:solidFill>
                  <a:latin typeface="Calibri"/>
                </a:rPr>
                <a:t>β-hydroxy</a:t>
              </a:r>
            </a:p>
            <a:p>
              <a:r>
                <a:rPr lang="en-US" sz="1200" dirty="0">
                  <a:solidFill>
                    <a:prstClr val="black"/>
                  </a:solidFill>
                  <a:latin typeface="Calibri"/>
                </a:rPr>
                <a:t>  butyrate </a:t>
              </a:r>
            </a:p>
          </p:txBody>
        </p:sp>
        <p:cxnSp>
          <p:nvCxnSpPr>
            <p:cNvPr id="52" name="Straight Arrow Connector 51"/>
            <p:cNvCxnSpPr/>
            <p:nvPr/>
          </p:nvCxnSpPr>
          <p:spPr>
            <a:xfrm>
              <a:off x="6155715" y="3650396"/>
              <a:ext cx="0" cy="334460"/>
            </a:xfrm>
            <a:prstGeom prst="straightConnector1">
              <a:avLst/>
            </a:prstGeom>
            <a:ln w="952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5824341" y="2940279"/>
              <a:ext cx="657182" cy="0"/>
            </a:xfrm>
            <a:prstGeom prst="line">
              <a:avLst/>
            </a:prstGeom>
            <a:ln w="38100" cmpd="dbl">
              <a:solidFill>
                <a:schemeClr val="tx1"/>
              </a:solidFill>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4421436" y="3908818"/>
              <a:ext cx="1288283" cy="461665"/>
            </a:xfrm>
            <a:prstGeom prst="rect">
              <a:avLst/>
            </a:prstGeom>
            <a:noFill/>
            <a:ln w="6350" cmpd="sng">
              <a:solidFill>
                <a:schemeClr val="tx1"/>
              </a:solidFill>
            </a:ln>
          </p:spPr>
          <p:txBody>
            <a:bodyPr wrap="none" rtlCol="0">
              <a:spAutoFit/>
            </a:bodyPr>
            <a:lstStyle/>
            <a:p>
              <a:pPr algn="ctr"/>
              <a:r>
                <a:rPr lang="en-US" sz="1200" i="1" dirty="0">
                  <a:solidFill>
                    <a:prstClr val="black"/>
                  </a:solidFill>
                  <a:latin typeface="Calibri"/>
                </a:rPr>
                <a:t> Peripheral tissue</a:t>
              </a:r>
            </a:p>
            <a:p>
              <a:pPr algn="ctr"/>
              <a:r>
                <a:rPr lang="en-US" sz="1200" i="1" dirty="0">
                  <a:solidFill>
                    <a:prstClr val="black"/>
                  </a:solidFill>
                  <a:latin typeface="Calibri"/>
                </a:rPr>
                <a:t>mitochondria</a:t>
              </a:r>
            </a:p>
          </p:txBody>
        </p:sp>
        <p:cxnSp>
          <p:nvCxnSpPr>
            <p:cNvPr id="55" name="Straight Arrow Connector 54"/>
            <p:cNvCxnSpPr/>
            <p:nvPr/>
          </p:nvCxnSpPr>
          <p:spPr>
            <a:xfrm flipH="1">
              <a:off x="5489050" y="4338613"/>
              <a:ext cx="539666" cy="282489"/>
            </a:xfrm>
            <a:prstGeom prst="straightConnector1">
              <a:avLst/>
            </a:prstGeom>
            <a:ln w="952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6" name="Rectangle 55"/>
            <p:cNvSpPr/>
            <p:nvPr/>
          </p:nvSpPr>
          <p:spPr>
            <a:xfrm>
              <a:off x="4606702" y="4621102"/>
              <a:ext cx="877163" cy="307777"/>
            </a:xfrm>
            <a:prstGeom prst="rect">
              <a:avLst/>
            </a:prstGeom>
            <a:ln>
              <a:noFill/>
            </a:ln>
          </p:spPr>
          <p:txBody>
            <a:bodyPr wrap="none">
              <a:spAutoFit/>
            </a:bodyPr>
            <a:lstStyle/>
            <a:p>
              <a:r>
                <a:rPr lang="en-US" sz="1400" dirty="0">
                  <a:solidFill>
                    <a:prstClr val="black"/>
                  </a:solidFill>
                  <a:latin typeface="Calibri"/>
                </a:rPr>
                <a:t>TCA cycle</a:t>
              </a:r>
            </a:p>
          </p:txBody>
        </p:sp>
        <p:cxnSp>
          <p:nvCxnSpPr>
            <p:cNvPr id="57" name="Straight Arrow Connector 56"/>
            <p:cNvCxnSpPr/>
            <p:nvPr/>
          </p:nvCxnSpPr>
          <p:spPr>
            <a:xfrm flipH="1">
              <a:off x="3027476" y="4808170"/>
              <a:ext cx="1366744" cy="0"/>
            </a:xfrm>
            <a:prstGeom prst="straightConnector1">
              <a:avLst/>
            </a:prstGeom>
            <a:ln w="952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8" name="Rectangle 57"/>
            <p:cNvSpPr/>
            <p:nvPr/>
          </p:nvSpPr>
          <p:spPr>
            <a:xfrm>
              <a:off x="2399318" y="4663145"/>
              <a:ext cx="563601" cy="276999"/>
            </a:xfrm>
            <a:prstGeom prst="rect">
              <a:avLst/>
            </a:prstGeom>
            <a:ln>
              <a:noFill/>
            </a:ln>
          </p:spPr>
          <p:txBody>
            <a:bodyPr wrap="none">
              <a:spAutoFit/>
            </a:bodyPr>
            <a:lstStyle/>
            <a:p>
              <a:r>
                <a:rPr lang="en-US" sz="1200" dirty="0">
                  <a:solidFill>
                    <a:prstClr val="black"/>
                  </a:solidFill>
                  <a:latin typeface="Calibri"/>
                </a:rPr>
                <a:t>NADH</a:t>
              </a:r>
            </a:p>
          </p:txBody>
        </p:sp>
        <p:cxnSp>
          <p:nvCxnSpPr>
            <p:cNvPr id="59" name="Straight Arrow Connector 58"/>
            <p:cNvCxnSpPr/>
            <p:nvPr/>
          </p:nvCxnSpPr>
          <p:spPr>
            <a:xfrm flipH="1">
              <a:off x="2711039" y="4970922"/>
              <a:ext cx="1" cy="261510"/>
            </a:xfrm>
            <a:prstGeom prst="straightConnector1">
              <a:avLst/>
            </a:prstGeom>
            <a:ln w="952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3581400" y="5410200"/>
              <a:ext cx="1787669" cy="461665"/>
            </a:xfrm>
            <a:prstGeom prst="rect">
              <a:avLst/>
            </a:prstGeom>
            <a:ln>
              <a:noFill/>
            </a:ln>
          </p:spPr>
          <p:txBody>
            <a:bodyPr wrap="none">
              <a:spAutoFit/>
            </a:bodyPr>
            <a:lstStyle/>
            <a:p>
              <a:r>
                <a:rPr lang="en-US" sz="1200" dirty="0">
                  <a:solidFill>
                    <a:prstClr val="black"/>
                  </a:solidFill>
                  <a:latin typeface="Calibri"/>
                </a:rPr>
                <a:t>Succinate dehydrogenase</a:t>
              </a:r>
            </a:p>
            <a:p>
              <a:r>
                <a:rPr lang="en-US" sz="1200" dirty="0">
                  <a:solidFill>
                    <a:prstClr val="black"/>
                  </a:solidFill>
                  <a:latin typeface="Calibri"/>
                </a:rPr>
                <a:t>           Complex II</a:t>
              </a:r>
            </a:p>
          </p:txBody>
        </p:sp>
        <p:sp>
          <p:nvSpPr>
            <p:cNvPr id="61" name="Rectangle 60"/>
            <p:cNvSpPr/>
            <p:nvPr/>
          </p:nvSpPr>
          <p:spPr>
            <a:xfrm>
              <a:off x="5871578" y="5426385"/>
              <a:ext cx="468786" cy="307777"/>
            </a:xfrm>
            <a:prstGeom prst="rect">
              <a:avLst/>
            </a:prstGeom>
            <a:ln>
              <a:noFill/>
            </a:ln>
          </p:spPr>
          <p:txBody>
            <a:bodyPr wrap="none">
              <a:spAutoFit/>
            </a:bodyPr>
            <a:lstStyle/>
            <a:p>
              <a:r>
                <a:rPr lang="en-US" sz="1400" dirty="0">
                  <a:solidFill>
                    <a:prstClr val="black"/>
                  </a:solidFill>
                  <a:latin typeface="Calibri"/>
                </a:rPr>
                <a:t>ATP</a:t>
              </a:r>
            </a:p>
          </p:txBody>
        </p:sp>
        <p:grpSp>
          <p:nvGrpSpPr>
            <p:cNvPr id="62" name="Group 61"/>
            <p:cNvGrpSpPr/>
            <p:nvPr/>
          </p:nvGrpSpPr>
          <p:grpSpPr>
            <a:xfrm>
              <a:off x="4137439" y="5854240"/>
              <a:ext cx="612380" cy="380793"/>
              <a:chOff x="2738898" y="5134269"/>
              <a:chExt cx="612380" cy="380793"/>
            </a:xfrm>
          </p:grpSpPr>
          <p:sp>
            <p:nvSpPr>
              <p:cNvPr id="63" name="Oval 62"/>
              <p:cNvSpPr/>
              <p:nvPr/>
            </p:nvSpPr>
            <p:spPr>
              <a:xfrm>
                <a:off x="2738898" y="5134269"/>
                <a:ext cx="612380" cy="380793"/>
              </a:xfrm>
              <a:prstGeom prst="ellipse">
                <a:avLst/>
              </a:prstGeom>
              <a:solidFill>
                <a:srgbClr val="CCFFCC"/>
              </a:solidFill>
              <a:ln>
                <a:noFill/>
              </a:ln>
              <a:scene3d>
                <a:camera prst="orthographicFront"/>
                <a:lightRig rig="threePt" dir="t"/>
              </a:scene3d>
              <a:sp3d prstMaterial="matte">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b="1" dirty="0">
                  <a:solidFill>
                    <a:prstClr val="white"/>
                  </a:solidFill>
                  <a:latin typeface="Calibri"/>
                </a:endParaRPr>
              </a:p>
            </p:txBody>
          </p:sp>
          <p:sp>
            <p:nvSpPr>
              <p:cNvPr id="64" name="TextBox 63"/>
              <p:cNvSpPr txBox="1"/>
              <p:nvPr/>
            </p:nvSpPr>
            <p:spPr>
              <a:xfrm>
                <a:off x="2777846" y="5155438"/>
                <a:ext cx="543739" cy="276999"/>
              </a:xfrm>
              <a:prstGeom prst="rect">
                <a:avLst/>
              </a:prstGeom>
              <a:noFill/>
              <a:ln>
                <a:noFill/>
              </a:ln>
              <a:scene3d>
                <a:camera prst="orthographicFront"/>
                <a:lightRig rig="threePt" dir="t"/>
              </a:scene3d>
              <a:sp3d prstMaterial="matte">
                <a:bevelT/>
              </a:sp3d>
            </p:spPr>
            <p:txBody>
              <a:bodyPr wrap="none" rtlCol="0">
                <a:spAutoFit/>
              </a:bodyPr>
              <a:lstStyle/>
              <a:p>
                <a:r>
                  <a:rPr lang="en-US" sz="1200" b="1" dirty="0">
                    <a:solidFill>
                      <a:prstClr val="black"/>
                    </a:solidFill>
                    <a:latin typeface="Calibri"/>
                  </a:rPr>
                  <a:t>SDHB</a:t>
                </a:r>
              </a:p>
            </p:txBody>
          </p:sp>
        </p:grpSp>
        <p:cxnSp>
          <p:nvCxnSpPr>
            <p:cNvPr id="65" name="Straight Arrow Connector 64"/>
            <p:cNvCxnSpPr/>
            <p:nvPr/>
          </p:nvCxnSpPr>
          <p:spPr>
            <a:xfrm>
              <a:off x="3431024" y="5564885"/>
              <a:ext cx="197279" cy="0"/>
            </a:xfrm>
            <a:prstGeom prst="straightConnector1">
              <a:avLst/>
            </a:prstGeom>
            <a:ln w="952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a:off x="5342998" y="5564885"/>
              <a:ext cx="197279" cy="0"/>
            </a:xfrm>
            <a:prstGeom prst="straightConnector1">
              <a:avLst/>
            </a:prstGeom>
            <a:ln w="952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1633943" y="3545295"/>
              <a:ext cx="1153619" cy="523220"/>
            </a:xfrm>
            <a:prstGeom prst="rect">
              <a:avLst/>
            </a:prstGeom>
            <a:noFill/>
            <a:ln>
              <a:noFill/>
            </a:ln>
          </p:spPr>
          <p:txBody>
            <a:bodyPr wrap="none" rtlCol="0">
              <a:spAutoFit/>
            </a:bodyPr>
            <a:lstStyle/>
            <a:p>
              <a:r>
                <a:rPr lang="en-US" sz="1400" dirty="0">
                  <a:solidFill>
                    <a:prstClr val="black"/>
                  </a:solidFill>
                  <a:latin typeface="Calibri"/>
                </a:rPr>
                <a:t>   Microbial </a:t>
              </a:r>
            </a:p>
            <a:p>
              <a:r>
                <a:rPr lang="en-US" sz="1400" dirty="0">
                  <a:solidFill>
                    <a:prstClr val="black"/>
                  </a:solidFill>
                  <a:latin typeface="Calibri"/>
                </a:rPr>
                <a:t>fermentation</a:t>
              </a:r>
            </a:p>
          </p:txBody>
        </p:sp>
        <p:cxnSp>
          <p:nvCxnSpPr>
            <p:cNvPr id="68" name="Straight Arrow Connector 67"/>
            <p:cNvCxnSpPr/>
            <p:nvPr/>
          </p:nvCxnSpPr>
          <p:spPr>
            <a:xfrm flipV="1">
              <a:off x="2067011" y="2806014"/>
              <a:ext cx="0" cy="739281"/>
            </a:xfrm>
            <a:prstGeom prst="straightConnector1">
              <a:avLst/>
            </a:prstGeom>
            <a:ln w="952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69" name="Group 68"/>
            <p:cNvGrpSpPr/>
            <p:nvPr/>
          </p:nvGrpSpPr>
          <p:grpSpPr>
            <a:xfrm>
              <a:off x="3766904" y="2906863"/>
              <a:ext cx="622361" cy="380793"/>
              <a:chOff x="2609663" y="2326592"/>
              <a:chExt cx="622361" cy="380793"/>
            </a:xfrm>
          </p:grpSpPr>
          <p:sp>
            <p:nvSpPr>
              <p:cNvPr id="70" name="Oval 69"/>
              <p:cNvSpPr/>
              <p:nvPr/>
            </p:nvSpPr>
            <p:spPr>
              <a:xfrm>
                <a:off x="2615909" y="2326592"/>
                <a:ext cx="612380" cy="380793"/>
              </a:xfrm>
              <a:prstGeom prst="ellipse">
                <a:avLst/>
              </a:prstGeom>
              <a:solidFill>
                <a:srgbClr val="CCFFCC"/>
              </a:solidFill>
              <a:ln>
                <a:noFill/>
              </a:ln>
              <a:scene3d>
                <a:camera prst="orthographicFront"/>
                <a:lightRig rig="threePt" dir="t"/>
              </a:scene3d>
              <a:sp3d prstMaterial="matte">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b="1" dirty="0">
                  <a:solidFill>
                    <a:prstClr val="white"/>
                  </a:solidFill>
                  <a:latin typeface="Calibri"/>
                </a:endParaRPr>
              </a:p>
            </p:txBody>
          </p:sp>
          <p:sp>
            <p:nvSpPr>
              <p:cNvPr id="71" name="TextBox 70"/>
              <p:cNvSpPr txBox="1"/>
              <p:nvPr/>
            </p:nvSpPr>
            <p:spPr>
              <a:xfrm>
                <a:off x="2609663" y="2356226"/>
                <a:ext cx="622361" cy="276999"/>
              </a:xfrm>
              <a:prstGeom prst="rect">
                <a:avLst/>
              </a:prstGeom>
              <a:noFill/>
              <a:ln>
                <a:noFill/>
              </a:ln>
              <a:scene3d>
                <a:camera prst="orthographicFront"/>
                <a:lightRig rig="threePt" dir="t"/>
              </a:scene3d>
              <a:sp3d prstMaterial="matte">
                <a:bevelT/>
              </a:sp3d>
            </p:spPr>
            <p:txBody>
              <a:bodyPr wrap="none" rtlCol="0">
                <a:spAutoFit/>
              </a:bodyPr>
              <a:lstStyle/>
              <a:p>
                <a:r>
                  <a:rPr lang="en-US" sz="1200" b="1" dirty="0">
                    <a:solidFill>
                      <a:prstClr val="black"/>
                    </a:solidFill>
                    <a:latin typeface="Calibri"/>
                  </a:rPr>
                  <a:t>ACADS</a:t>
                </a:r>
              </a:p>
            </p:txBody>
          </p:sp>
        </p:grpSp>
        <p:cxnSp>
          <p:nvCxnSpPr>
            <p:cNvPr id="72" name="Straight Arrow Connector 71"/>
            <p:cNvCxnSpPr/>
            <p:nvPr/>
          </p:nvCxnSpPr>
          <p:spPr>
            <a:xfrm>
              <a:off x="4267033" y="2864079"/>
              <a:ext cx="448583" cy="260430"/>
            </a:xfrm>
            <a:prstGeom prst="straightConnector1">
              <a:avLst/>
            </a:prstGeom>
            <a:ln w="952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3" name="Rectangle 72"/>
            <p:cNvSpPr/>
            <p:nvPr/>
          </p:nvSpPr>
          <p:spPr>
            <a:xfrm>
              <a:off x="4310104" y="3202345"/>
              <a:ext cx="1275860" cy="461665"/>
            </a:xfrm>
            <a:prstGeom prst="rect">
              <a:avLst/>
            </a:prstGeom>
            <a:ln>
              <a:noFill/>
            </a:ln>
          </p:spPr>
          <p:txBody>
            <a:bodyPr wrap="none">
              <a:spAutoFit/>
            </a:bodyPr>
            <a:lstStyle/>
            <a:p>
              <a:r>
                <a:rPr lang="en-US" sz="1200" dirty="0">
                  <a:solidFill>
                    <a:prstClr val="black"/>
                  </a:solidFill>
                  <a:latin typeface="Calibri"/>
                </a:rPr>
                <a:t>hydroxy butanoyl</a:t>
              </a:r>
            </a:p>
            <a:p>
              <a:r>
                <a:rPr lang="en-US" sz="1200" dirty="0">
                  <a:solidFill>
                    <a:prstClr val="black"/>
                  </a:solidFill>
                  <a:latin typeface="Calibri"/>
                </a:rPr>
                <a:t>              CoA</a:t>
              </a:r>
            </a:p>
          </p:txBody>
        </p:sp>
        <p:cxnSp>
          <p:nvCxnSpPr>
            <p:cNvPr id="74" name="Straight Arrow Connector 73"/>
            <p:cNvCxnSpPr/>
            <p:nvPr/>
          </p:nvCxnSpPr>
          <p:spPr>
            <a:xfrm>
              <a:off x="5354259" y="3627441"/>
              <a:ext cx="256110" cy="148687"/>
            </a:xfrm>
            <a:prstGeom prst="straightConnector1">
              <a:avLst/>
            </a:prstGeom>
            <a:ln w="952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a:off x="5651238" y="3815496"/>
              <a:ext cx="257712" cy="149617"/>
            </a:xfrm>
            <a:prstGeom prst="straightConnector1">
              <a:avLst/>
            </a:prstGeom>
            <a:ln w="952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6" name="Rectangle 75"/>
            <p:cNvSpPr/>
            <p:nvPr/>
          </p:nvSpPr>
          <p:spPr>
            <a:xfrm>
              <a:off x="4606702" y="2366868"/>
              <a:ext cx="825867" cy="461665"/>
            </a:xfrm>
            <a:prstGeom prst="rect">
              <a:avLst/>
            </a:prstGeom>
            <a:ln>
              <a:noFill/>
            </a:ln>
          </p:spPr>
          <p:txBody>
            <a:bodyPr wrap="none">
              <a:spAutoFit/>
            </a:bodyPr>
            <a:lstStyle/>
            <a:p>
              <a:r>
                <a:rPr lang="en-US" sz="1200" dirty="0">
                  <a:solidFill>
                    <a:prstClr val="black"/>
                  </a:solidFill>
                  <a:latin typeface="Calibri"/>
                </a:rPr>
                <a:t>β-hydroxy</a:t>
              </a:r>
            </a:p>
            <a:p>
              <a:r>
                <a:rPr lang="en-US" sz="1200" dirty="0">
                  <a:solidFill>
                    <a:prstClr val="black"/>
                  </a:solidFill>
                  <a:latin typeface="Calibri"/>
                </a:rPr>
                <a:t>   butyrate </a:t>
              </a:r>
            </a:p>
          </p:txBody>
        </p:sp>
        <p:cxnSp>
          <p:nvCxnSpPr>
            <p:cNvPr id="77" name="Straight Arrow Connector 76"/>
            <p:cNvCxnSpPr/>
            <p:nvPr/>
          </p:nvCxnSpPr>
          <p:spPr>
            <a:xfrm>
              <a:off x="5627062" y="5564885"/>
              <a:ext cx="197279" cy="0"/>
            </a:xfrm>
            <a:prstGeom prst="straightConnector1">
              <a:avLst/>
            </a:prstGeom>
            <a:ln w="952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a:off x="5389306" y="2519699"/>
              <a:ext cx="416725" cy="0"/>
            </a:xfrm>
            <a:prstGeom prst="straightConnector1">
              <a:avLst/>
            </a:prstGeom>
            <a:ln w="952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9" name="Oval 78"/>
            <p:cNvSpPr/>
            <p:nvPr/>
          </p:nvSpPr>
          <p:spPr>
            <a:xfrm>
              <a:off x="2218760" y="5835230"/>
              <a:ext cx="740980" cy="380793"/>
            </a:xfrm>
            <a:prstGeom prst="ellipse">
              <a:avLst/>
            </a:prstGeom>
            <a:solidFill>
              <a:srgbClr val="CCFFCC"/>
            </a:solidFill>
            <a:ln>
              <a:noFill/>
            </a:ln>
            <a:scene3d>
              <a:camera prst="orthographicFront"/>
              <a:lightRig rig="threePt" dir="t"/>
            </a:scene3d>
            <a:sp3d prstMaterial="matte">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b="1" dirty="0">
                <a:solidFill>
                  <a:prstClr val="white"/>
                </a:solidFill>
                <a:latin typeface="Calibri"/>
              </a:endParaRPr>
            </a:p>
          </p:txBody>
        </p:sp>
        <p:sp>
          <p:nvSpPr>
            <p:cNvPr id="80" name="TextBox 79"/>
            <p:cNvSpPr txBox="1"/>
            <p:nvPr/>
          </p:nvSpPr>
          <p:spPr>
            <a:xfrm>
              <a:off x="2203684" y="5859460"/>
              <a:ext cx="753181" cy="276999"/>
            </a:xfrm>
            <a:prstGeom prst="rect">
              <a:avLst/>
            </a:prstGeom>
            <a:noFill/>
            <a:ln>
              <a:noFill/>
            </a:ln>
            <a:scene3d>
              <a:camera prst="orthographicFront"/>
              <a:lightRig rig="threePt" dir="t"/>
            </a:scene3d>
            <a:sp3d prstMaterial="matte">
              <a:bevelT/>
            </a:sp3d>
          </p:spPr>
          <p:txBody>
            <a:bodyPr wrap="none" rtlCol="0">
              <a:spAutoFit/>
            </a:bodyPr>
            <a:lstStyle/>
            <a:p>
              <a:r>
                <a:rPr lang="en-US" sz="1200" b="1" dirty="0">
                  <a:solidFill>
                    <a:prstClr val="black"/>
                  </a:solidFill>
                  <a:latin typeface="Calibri"/>
                </a:rPr>
                <a:t> NDUFB2</a:t>
              </a:r>
            </a:p>
          </p:txBody>
        </p:sp>
      </p:grpSp>
    </p:spTree>
    <p:extLst>
      <p:ext uri="{BB962C8B-B14F-4D97-AF65-F5344CB8AC3E}">
        <p14:creationId xmlns:p14="http://schemas.microsoft.com/office/powerpoint/2010/main" val="2419364206"/>
      </p:ext>
    </p:extLst>
  </p:cSld>
  <p:clrMapOvr>
    <a:masterClrMapping/>
  </p:clrMapOvr>
  <p:transition spd="slow" advClick="0" advTm="8000">
    <p:fade thruBlk="1"/>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304800" y="2030639"/>
            <a:ext cx="7816248" cy="6215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25"/>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6179" t="6282" r="28821" b="2624"/>
          <a:stretch/>
        </p:blipFill>
        <p:spPr>
          <a:xfrm>
            <a:off x="304800" y="2030638"/>
            <a:ext cx="6112461" cy="6198962"/>
          </a:xfrm>
          <a:prstGeom prst="rect">
            <a:avLst/>
          </a:prstGeom>
        </p:spPr>
      </p:pic>
      <p:cxnSp>
        <p:nvCxnSpPr>
          <p:cNvPr id="8" name="Straight Arrow Connector 7"/>
          <p:cNvCxnSpPr/>
          <p:nvPr/>
        </p:nvCxnSpPr>
        <p:spPr>
          <a:xfrm flipH="1">
            <a:off x="4851435" y="2833017"/>
            <a:ext cx="1652895" cy="245243"/>
          </a:xfrm>
          <a:prstGeom prst="straightConnector1">
            <a:avLst/>
          </a:prstGeom>
          <a:ln w="38100">
            <a:solidFill>
              <a:schemeClr val="accent4">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3958143" y="3048000"/>
            <a:ext cx="2442657" cy="1426061"/>
          </a:xfrm>
          <a:prstGeom prst="straightConnector1">
            <a:avLst/>
          </a:prstGeom>
          <a:ln w="38100">
            <a:solidFill>
              <a:schemeClr val="accent4">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3374538" y="3048000"/>
            <a:ext cx="2950062" cy="1241459"/>
          </a:xfrm>
          <a:prstGeom prst="straightConnector1">
            <a:avLst/>
          </a:prstGeom>
          <a:ln w="38100">
            <a:solidFill>
              <a:schemeClr val="accent4">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25" idx="1"/>
          </p:cNvCxnSpPr>
          <p:nvPr/>
        </p:nvCxnSpPr>
        <p:spPr>
          <a:xfrm flipH="1">
            <a:off x="4419378" y="4798596"/>
            <a:ext cx="1807284" cy="1484541"/>
          </a:xfrm>
          <a:prstGeom prst="straightConnector1">
            <a:avLst/>
          </a:prstGeom>
          <a:ln w="28575">
            <a:solidFill>
              <a:schemeClr val="accent4">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3234346" y="3373064"/>
            <a:ext cx="2959664" cy="1297049"/>
          </a:xfrm>
          <a:prstGeom prst="straightConnector1">
            <a:avLst/>
          </a:prstGeom>
          <a:ln w="28575">
            <a:solidFill>
              <a:schemeClr val="accent4">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3562797" y="5943600"/>
            <a:ext cx="2838003" cy="1520591"/>
          </a:xfrm>
          <a:prstGeom prst="straightConnector1">
            <a:avLst/>
          </a:prstGeom>
          <a:ln w="28575">
            <a:solidFill>
              <a:srgbClr val="00B050"/>
            </a:solidFill>
            <a:prstDash val="sys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4075508" y="6542193"/>
            <a:ext cx="2325292" cy="1001109"/>
          </a:xfrm>
          <a:prstGeom prst="straightConnector1">
            <a:avLst/>
          </a:prstGeom>
          <a:ln w="28575">
            <a:solidFill>
              <a:srgbClr val="00B050"/>
            </a:solidFill>
            <a:prstDash val="sys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3485081" y="4724400"/>
            <a:ext cx="2839519" cy="847167"/>
          </a:xfrm>
          <a:prstGeom prst="straightConnector1">
            <a:avLst/>
          </a:prstGeom>
          <a:ln w="28575">
            <a:solidFill>
              <a:schemeClr val="accent4">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5111227" y="4871197"/>
            <a:ext cx="340158" cy="496290"/>
          </a:xfrm>
          <a:prstGeom prst="rect">
            <a:avLst/>
          </a:prstGeom>
          <a:noFill/>
        </p:spPr>
        <p:txBody>
          <a:bodyPr wrap="none" rtlCol="0">
            <a:spAutoFit/>
          </a:bodyPr>
          <a:lstStyle/>
          <a:p>
            <a:r>
              <a:rPr lang="en-US" sz="2625" dirty="0"/>
              <a:t>?</a:t>
            </a:r>
          </a:p>
        </p:txBody>
      </p:sp>
      <p:cxnSp>
        <p:nvCxnSpPr>
          <p:cNvPr id="34" name="Straight Arrow Connector 33"/>
          <p:cNvCxnSpPr/>
          <p:nvPr/>
        </p:nvCxnSpPr>
        <p:spPr>
          <a:xfrm>
            <a:off x="3868718" y="7508813"/>
            <a:ext cx="2357944" cy="45072"/>
          </a:xfrm>
          <a:prstGeom prst="straightConnector1">
            <a:avLst/>
          </a:prstGeom>
          <a:ln w="28575">
            <a:solidFill>
              <a:srgbClr val="00B050"/>
            </a:solidFill>
            <a:prstDash val="sys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3006142" y="7464192"/>
            <a:ext cx="3127859" cy="337856"/>
          </a:xfrm>
          <a:prstGeom prst="straightConnector1">
            <a:avLst/>
          </a:prstGeom>
          <a:ln w="28575">
            <a:solidFill>
              <a:srgbClr val="00B050"/>
            </a:solidFill>
            <a:prstDash val="sys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248400" y="2667000"/>
            <a:ext cx="1395254" cy="447815"/>
          </a:xfrm>
          <a:prstGeom prst="rect">
            <a:avLst/>
          </a:prstGeom>
          <a:solidFill>
            <a:schemeClr val="bg1"/>
          </a:solidFill>
        </p:spPr>
        <p:txBody>
          <a:bodyPr wrap="none" rtlCol="0">
            <a:spAutoFit/>
          </a:bodyPr>
          <a:lstStyle/>
          <a:p>
            <a:r>
              <a:rPr lang="en-US" sz="2310" b="1" dirty="0"/>
              <a:t>Vitamin A</a:t>
            </a:r>
          </a:p>
        </p:txBody>
      </p:sp>
      <p:sp>
        <p:nvSpPr>
          <p:cNvPr id="25" name="TextBox 24"/>
          <p:cNvSpPr txBox="1"/>
          <p:nvPr/>
        </p:nvSpPr>
        <p:spPr>
          <a:xfrm>
            <a:off x="6226662" y="4574688"/>
            <a:ext cx="1344855" cy="447815"/>
          </a:xfrm>
          <a:prstGeom prst="rect">
            <a:avLst/>
          </a:prstGeom>
          <a:solidFill>
            <a:schemeClr val="bg1"/>
          </a:solidFill>
        </p:spPr>
        <p:txBody>
          <a:bodyPr wrap="none" rtlCol="0">
            <a:spAutoFit/>
          </a:bodyPr>
          <a:lstStyle/>
          <a:p>
            <a:r>
              <a:rPr lang="en-US" sz="2310" b="1" dirty="0"/>
              <a:t>Folic Acid</a:t>
            </a:r>
          </a:p>
        </p:txBody>
      </p:sp>
      <p:sp>
        <p:nvSpPr>
          <p:cNvPr id="43" name="TextBox 42"/>
          <p:cNvSpPr txBox="1"/>
          <p:nvPr/>
        </p:nvSpPr>
        <p:spPr>
          <a:xfrm>
            <a:off x="6226662" y="7197703"/>
            <a:ext cx="1814343" cy="803297"/>
          </a:xfrm>
          <a:prstGeom prst="rect">
            <a:avLst/>
          </a:prstGeom>
          <a:solidFill>
            <a:schemeClr val="bg1"/>
          </a:solidFill>
        </p:spPr>
        <p:txBody>
          <a:bodyPr wrap="none" rtlCol="0">
            <a:spAutoFit/>
          </a:bodyPr>
          <a:lstStyle/>
          <a:p>
            <a:r>
              <a:rPr lang="en-US" sz="2310" b="1" dirty="0"/>
              <a:t>Axial</a:t>
            </a:r>
          </a:p>
          <a:p>
            <a:r>
              <a:rPr lang="en-US" sz="2310" b="1" dirty="0"/>
              <a:t>development</a:t>
            </a:r>
          </a:p>
        </p:txBody>
      </p:sp>
      <p:sp>
        <p:nvSpPr>
          <p:cNvPr id="4" name="Rectangle 3"/>
          <p:cNvSpPr/>
          <p:nvPr/>
        </p:nvSpPr>
        <p:spPr>
          <a:xfrm>
            <a:off x="8121049" y="1981200"/>
            <a:ext cx="4680551" cy="2123658"/>
          </a:xfrm>
          <a:prstGeom prst="rect">
            <a:avLst/>
          </a:prstGeom>
        </p:spPr>
        <p:txBody>
          <a:bodyPr wrap="square">
            <a:spAutoFit/>
          </a:bodyPr>
          <a:lstStyle/>
          <a:p>
            <a:r>
              <a:rPr lang="en-US" sz="2200" dirty="0" err="1"/>
              <a:t>Vit</a:t>
            </a:r>
            <a:r>
              <a:rPr lang="en-US" sz="2200" dirty="0"/>
              <a:t>-A is found in leafy vegetables; Is involved very early in embryo development.  Key enzymes involved absorption and </a:t>
            </a:r>
            <a:r>
              <a:rPr lang="en-US" sz="2200" dirty="0" smtClean="0"/>
              <a:t>conversion </a:t>
            </a:r>
            <a:r>
              <a:rPr lang="en-US" sz="2200" dirty="0" err="1"/>
              <a:t>Vit</a:t>
            </a:r>
            <a:r>
              <a:rPr lang="en-US" sz="2200" dirty="0"/>
              <a:t>-A to active form have substitutions that are unique to giraffe</a:t>
            </a:r>
          </a:p>
        </p:txBody>
      </p:sp>
      <p:sp>
        <p:nvSpPr>
          <p:cNvPr id="22" name="Rectangle 21"/>
          <p:cNvSpPr/>
          <p:nvPr/>
        </p:nvSpPr>
        <p:spPr>
          <a:xfrm>
            <a:off x="8121048" y="4505742"/>
            <a:ext cx="4680552" cy="2123658"/>
          </a:xfrm>
          <a:prstGeom prst="rect">
            <a:avLst/>
          </a:prstGeom>
        </p:spPr>
        <p:txBody>
          <a:bodyPr wrap="square">
            <a:spAutoFit/>
          </a:bodyPr>
          <a:lstStyle/>
          <a:p>
            <a:r>
              <a:rPr lang="en-US" sz="2200" dirty="0"/>
              <a:t>Folic acid is found in leafy vegetables. </a:t>
            </a:r>
          </a:p>
          <a:p>
            <a:r>
              <a:rPr lang="en-US" sz="2200" dirty="0"/>
              <a:t>Is involved in embryo development. Genes involved in folic acid metabolism including a </a:t>
            </a:r>
            <a:r>
              <a:rPr lang="en-US" sz="2200" b="1" dirty="0"/>
              <a:t>key folic acid receptor</a:t>
            </a:r>
            <a:r>
              <a:rPr lang="en-US" sz="2200" dirty="0"/>
              <a:t> (FOLR1) have substitutions that are unique to giraffe</a:t>
            </a:r>
          </a:p>
        </p:txBody>
      </p:sp>
      <p:sp>
        <p:nvSpPr>
          <p:cNvPr id="23" name="Rectangle 22"/>
          <p:cNvSpPr/>
          <p:nvPr/>
        </p:nvSpPr>
        <p:spPr>
          <a:xfrm>
            <a:off x="8121048" y="6859250"/>
            <a:ext cx="4680552" cy="1446550"/>
          </a:xfrm>
          <a:prstGeom prst="rect">
            <a:avLst/>
          </a:prstGeom>
        </p:spPr>
        <p:txBody>
          <a:bodyPr wrap="square">
            <a:spAutoFit/>
          </a:bodyPr>
          <a:lstStyle/>
          <a:p>
            <a:r>
              <a:rPr lang="en-US" sz="2200" dirty="0"/>
              <a:t>Genes that are known to play critical role in axial segmentation have evidence of accelerated evolution in giraffe</a:t>
            </a:r>
          </a:p>
        </p:txBody>
      </p:sp>
      <p:sp>
        <p:nvSpPr>
          <p:cNvPr id="26" name="TextBox 25"/>
          <p:cNvSpPr txBox="1"/>
          <p:nvPr/>
        </p:nvSpPr>
        <p:spPr>
          <a:xfrm>
            <a:off x="1" y="304800"/>
            <a:ext cx="12801599" cy="803297"/>
          </a:xfrm>
          <a:prstGeom prst="rect">
            <a:avLst/>
          </a:prstGeom>
          <a:noFill/>
        </p:spPr>
        <p:txBody>
          <a:bodyPr wrap="square" rtlCol="0">
            <a:spAutoFit/>
          </a:bodyPr>
          <a:lstStyle/>
          <a:p>
            <a:pPr algn="ctr"/>
            <a:r>
              <a:rPr lang="en-US" sz="4620" b="1" dirty="0"/>
              <a:t>The </a:t>
            </a:r>
            <a:r>
              <a:rPr lang="en-US" sz="4620" b="1" i="1" dirty="0">
                <a:solidFill>
                  <a:schemeClr val="accent5"/>
                </a:solidFill>
              </a:rPr>
              <a:t>“diminishing bread</a:t>
            </a:r>
            <a:r>
              <a:rPr lang="en-US" sz="4620" b="1" i="1" dirty="0">
                <a:solidFill>
                  <a:schemeClr val="accent5"/>
                </a:solidFill>
              </a:rPr>
              <a:t>”</a:t>
            </a:r>
            <a:r>
              <a:rPr lang="en-US" sz="4620" b="1" dirty="0"/>
              <a:t> hypothesis</a:t>
            </a:r>
          </a:p>
        </p:txBody>
      </p:sp>
    </p:spTree>
    <p:extLst>
      <p:ext uri="{BB962C8B-B14F-4D97-AF65-F5344CB8AC3E}">
        <p14:creationId xmlns:p14="http://schemas.microsoft.com/office/powerpoint/2010/main" val="1074622323"/>
      </p:ext>
    </p:extLst>
  </p:cSld>
  <p:clrMapOvr>
    <a:masterClrMapping/>
  </p:clrMapOvr>
  <p:transition spd="slow" advClick="0" advTm="8000">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52400"/>
            <a:ext cx="12801600" cy="830997"/>
          </a:xfrm>
          <a:prstGeom prst="rect">
            <a:avLst/>
          </a:prstGeom>
          <a:noFill/>
        </p:spPr>
        <p:txBody>
          <a:bodyPr wrap="square" rtlCol="0">
            <a:spAutoFit/>
          </a:bodyPr>
          <a:lstStyle/>
          <a:p>
            <a:pPr algn="ctr"/>
            <a:r>
              <a:rPr lang="en-US" sz="4800" dirty="0"/>
              <a:t>Wild Opportunities</a:t>
            </a:r>
          </a:p>
        </p:txBody>
      </p:sp>
      <p:cxnSp>
        <p:nvCxnSpPr>
          <p:cNvPr id="5" name="Straight Connector 4"/>
          <p:cNvCxnSpPr/>
          <p:nvPr/>
        </p:nvCxnSpPr>
        <p:spPr>
          <a:xfrm>
            <a:off x="1680210" y="2547349"/>
            <a:ext cx="9361170" cy="0"/>
          </a:xfrm>
          <a:prstGeom prst="line">
            <a:avLst/>
          </a:prstGeom>
          <a:ln w="5715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t="13382" b="20101"/>
          <a:stretch/>
        </p:blipFill>
        <p:spPr>
          <a:xfrm>
            <a:off x="0" y="1295400"/>
            <a:ext cx="12493783" cy="6609360"/>
          </a:xfrm>
          <a:prstGeom prst="rect">
            <a:avLst/>
          </a:prstGeom>
        </p:spPr>
      </p:pic>
      <p:cxnSp>
        <p:nvCxnSpPr>
          <p:cNvPr id="6" name="Straight Connector 5"/>
          <p:cNvCxnSpPr/>
          <p:nvPr/>
        </p:nvCxnSpPr>
        <p:spPr>
          <a:xfrm>
            <a:off x="0" y="1066800"/>
            <a:ext cx="12801600" cy="0"/>
          </a:xfrm>
          <a:prstGeom prst="line">
            <a:avLst/>
          </a:prstGeom>
          <a:ln w="5715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 y="8523982"/>
            <a:ext cx="12801600" cy="1015663"/>
          </a:xfrm>
          <a:prstGeom prst="rect">
            <a:avLst/>
          </a:prstGeom>
          <a:noFill/>
        </p:spPr>
        <p:txBody>
          <a:bodyPr wrap="square" rtlCol="0">
            <a:spAutoFit/>
          </a:bodyPr>
          <a:lstStyle/>
          <a:p>
            <a:pPr algn="ctr"/>
            <a:r>
              <a:rPr lang="en-GB" sz="3000" dirty="0" smtClean="0"/>
              <a:t>Africa straddles the equator by several latitudes and presents diverse geophysical landscape and a corresponding diversity of flora and fauna</a:t>
            </a:r>
            <a:endParaRPr lang="en-GB" sz="3000" dirty="0"/>
          </a:p>
        </p:txBody>
      </p:sp>
    </p:spTree>
    <p:extLst>
      <p:ext uri="{BB962C8B-B14F-4D97-AF65-F5344CB8AC3E}">
        <p14:creationId xmlns:p14="http://schemas.microsoft.com/office/powerpoint/2010/main" val="2799548396"/>
      </p:ext>
    </p:extLst>
  </p:cSld>
  <p:clrMapOvr>
    <a:masterClrMapping/>
  </p:clrMapOvr>
  <p:transition spd="slow" advClick="0" advTm="8000">
    <p:fade thruBlk="1"/>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maryorganizes.com/wp-content/uploads/2013/07/Cut-the-french-bread-quickly-with-an-electric-knife.jpg"/>
          <p:cNvPicPr>
            <a:picLocks noChangeAspect="1" noChangeArrowheads="1"/>
          </p:cNvPicPr>
          <p:nvPr/>
        </p:nvPicPr>
        <p:blipFill rotWithShape="1">
          <a:blip r:embed="rId2">
            <a:extLst>
              <a:ext uri="{28A0092B-C50C-407E-A947-70E740481C1C}">
                <a14:useLocalDpi xmlns:a14="http://schemas.microsoft.com/office/drawing/2010/main" val="0"/>
              </a:ext>
            </a:extLst>
          </a:blip>
          <a:srcRect b="20922"/>
          <a:stretch/>
        </p:blipFill>
        <p:spPr bwMode="auto">
          <a:xfrm flipH="1">
            <a:off x="6904394" y="2527378"/>
            <a:ext cx="5671296" cy="180728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 y="304800"/>
            <a:ext cx="12801599" cy="803297"/>
          </a:xfrm>
          <a:prstGeom prst="rect">
            <a:avLst/>
          </a:prstGeom>
          <a:noFill/>
        </p:spPr>
        <p:txBody>
          <a:bodyPr wrap="square" rtlCol="0">
            <a:spAutoFit/>
          </a:bodyPr>
          <a:lstStyle/>
          <a:p>
            <a:pPr algn="ctr"/>
            <a:r>
              <a:rPr lang="en-US" sz="4620" b="1" dirty="0"/>
              <a:t>The </a:t>
            </a:r>
            <a:r>
              <a:rPr lang="en-US" sz="4620" b="1" i="1" dirty="0">
                <a:solidFill>
                  <a:schemeClr val="accent5"/>
                </a:solidFill>
              </a:rPr>
              <a:t>“diminishing bread</a:t>
            </a:r>
            <a:r>
              <a:rPr lang="en-US" sz="4620" b="1" i="1" dirty="0">
                <a:solidFill>
                  <a:schemeClr val="accent5"/>
                </a:solidFill>
              </a:rPr>
              <a:t>”</a:t>
            </a:r>
            <a:r>
              <a:rPr lang="en-US" sz="4620" b="1" dirty="0"/>
              <a:t> hypothesis</a:t>
            </a:r>
          </a:p>
        </p:txBody>
      </p:sp>
      <p:sp>
        <p:nvSpPr>
          <p:cNvPr id="4" name="TextBox 3"/>
          <p:cNvSpPr txBox="1"/>
          <p:nvPr/>
        </p:nvSpPr>
        <p:spPr>
          <a:xfrm>
            <a:off x="211790" y="1524000"/>
            <a:ext cx="5914271" cy="7331238"/>
          </a:xfrm>
          <a:prstGeom prst="rect">
            <a:avLst/>
          </a:prstGeom>
          <a:noFill/>
        </p:spPr>
        <p:txBody>
          <a:bodyPr wrap="square" rtlCol="0">
            <a:spAutoFit/>
          </a:bodyPr>
          <a:lstStyle/>
          <a:p>
            <a:r>
              <a:rPr lang="en-US" sz="2940" dirty="0"/>
              <a:t>You have a baguette to share among 12 guests, and each to get equal share of available bread</a:t>
            </a:r>
            <a:r>
              <a:rPr lang="en-US" sz="2940" dirty="0" smtClean="0"/>
              <a:t>.</a:t>
            </a:r>
          </a:p>
          <a:p>
            <a:endParaRPr lang="en-US" sz="2940" dirty="0"/>
          </a:p>
          <a:p>
            <a:endParaRPr lang="en-US" sz="2940" dirty="0"/>
          </a:p>
          <a:p>
            <a:r>
              <a:rPr lang="en-US" sz="2940" dirty="0"/>
              <a:t>So you prepare to cut 12 slices.  As you get to the sixth, 2 new guests arrive</a:t>
            </a:r>
            <a:r>
              <a:rPr lang="en-US" sz="2940" dirty="0" smtClean="0"/>
              <a:t>.</a:t>
            </a:r>
          </a:p>
          <a:p>
            <a:endParaRPr lang="en-US" sz="2940" dirty="0"/>
          </a:p>
          <a:p>
            <a:endParaRPr lang="en-US" sz="2940" dirty="0"/>
          </a:p>
          <a:p>
            <a:r>
              <a:rPr lang="en-US" sz="2940" dirty="0"/>
              <a:t>Thereafter, a new guest arrives for every slice you cut</a:t>
            </a:r>
            <a:r>
              <a:rPr lang="en-US" sz="2940" dirty="0" smtClean="0"/>
              <a:t>.</a:t>
            </a:r>
          </a:p>
          <a:p>
            <a:endParaRPr lang="en-US" sz="2940" dirty="0"/>
          </a:p>
          <a:p>
            <a:endParaRPr lang="en-US" sz="2940" dirty="0"/>
          </a:p>
          <a:p>
            <a:r>
              <a:rPr lang="en-US" sz="2940" b="1" dirty="0">
                <a:solidFill>
                  <a:schemeClr val="accent5"/>
                </a:solidFill>
              </a:rPr>
              <a:t>A guest then gets a dinner portion proportional to bread received.</a:t>
            </a:r>
          </a:p>
        </p:txBody>
      </p:sp>
      <p:grpSp>
        <p:nvGrpSpPr>
          <p:cNvPr id="33" name="Group 32"/>
          <p:cNvGrpSpPr/>
          <p:nvPr/>
        </p:nvGrpSpPr>
        <p:grpSpPr>
          <a:xfrm>
            <a:off x="7130304" y="5647765"/>
            <a:ext cx="5238302" cy="538696"/>
            <a:chOff x="6871447" y="4235824"/>
            <a:chExt cx="4988859" cy="513044"/>
          </a:xfrm>
        </p:grpSpPr>
        <p:sp>
          <p:nvSpPr>
            <p:cNvPr id="2" name="Rounded Rectangle 1"/>
            <p:cNvSpPr/>
            <p:nvPr/>
          </p:nvSpPr>
          <p:spPr>
            <a:xfrm>
              <a:off x="6871447" y="4235824"/>
              <a:ext cx="4988859" cy="510989"/>
            </a:xfrm>
            <a:prstGeom prst="roundRect">
              <a:avLst>
                <a:gd name="adj" fmla="val 45758"/>
              </a:avLst>
            </a:prstGeom>
            <a:solidFill>
              <a:schemeClr val="accent2">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25"/>
            </a:p>
          </p:txBody>
        </p:sp>
        <p:cxnSp>
          <p:nvCxnSpPr>
            <p:cNvPr id="11" name="Straight Connector 10"/>
            <p:cNvCxnSpPr/>
            <p:nvPr/>
          </p:nvCxnSpPr>
          <p:spPr>
            <a:xfrm>
              <a:off x="6871447" y="4249271"/>
              <a:ext cx="0" cy="48820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115301" y="4260662"/>
              <a:ext cx="0" cy="48820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529919" y="4260662"/>
              <a:ext cx="0" cy="48820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944537" y="4260662"/>
              <a:ext cx="0" cy="48820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9359155" y="4260662"/>
              <a:ext cx="0" cy="48820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9981081" y="4260662"/>
              <a:ext cx="0" cy="48820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797359" y="4260662"/>
              <a:ext cx="0" cy="48820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147193" y="4260662"/>
              <a:ext cx="0" cy="48820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1497027" y="4260662"/>
              <a:ext cx="0" cy="48820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1671944" y="4260662"/>
              <a:ext cx="0" cy="48820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1846859" y="4260662"/>
              <a:ext cx="0" cy="48820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7286065" y="4260662"/>
              <a:ext cx="0" cy="48820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700683" y="4260662"/>
              <a:ext cx="0" cy="48820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9670118" y="4260662"/>
              <a:ext cx="0" cy="48820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0447525" y="4260662"/>
              <a:ext cx="0" cy="48820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0214303" y="4260662"/>
              <a:ext cx="0" cy="48820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0622442" y="4260662"/>
              <a:ext cx="0" cy="48820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0972276" y="4260662"/>
              <a:ext cx="0" cy="48820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1322110" y="4260662"/>
              <a:ext cx="0" cy="48820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5140" name="Straight Connector 5139"/>
          <p:cNvCxnSpPr/>
          <p:nvPr/>
        </p:nvCxnSpPr>
        <p:spPr>
          <a:xfrm>
            <a:off x="7215021" y="6763198"/>
            <a:ext cx="2033196" cy="0"/>
          </a:xfrm>
          <a:prstGeom prst="line">
            <a:avLst/>
          </a:prstGeom>
          <a:ln w="762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9334697" y="6763198"/>
            <a:ext cx="1157792" cy="0"/>
          </a:xfrm>
          <a:prstGeom prst="line">
            <a:avLst/>
          </a:prstGeom>
          <a:ln w="762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603349" y="6763198"/>
            <a:ext cx="733767" cy="0"/>
          </a:xfrm>
          <a:prstGeom prst="line">
            <a:avLst/>
          </a:prstGeom>
          <a:ln w="762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1464190" y="6763198"/>
            <a:ext cx="650158" cy="0"/>
          </a:xfrm>
          <a:prstGeom prst="line">
            <a:avLst/>
          </a:prstGeom>
          <a:ln w="762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5148" name="TextBox 5147"/>
          <p:cNvSpPr txBox="1"/>
          <p:nvPr/>
        </p:nvSpPr>
        <p:spPr>
          <a:xfrm>
            <a:off x="7934556" y="7150083"/>
            <a:ext cx="599844" cy="338554"/>
          </a:xfrm>
          <a:prstGeom prst="rect">
            <a:avLst/>
          </a:prstGeom>
          <a:noFill/>
        </p:spPr>
        <p:txBody>
          <a:bodyPr wrap="none" rtlCol="0">
            <a:spAutoFit/>
          </a:bodyPr>
          <a:lstStyle/>
          <a:p>
            <a:r>
              <a:rPr lang="en-US" sz="1600" dirty="0"/>
              <a:t>Neck</a:t>
            </a:r>
          </a:p>
        </p:txBody>
      </p:sp>
      <p:sp>
        <p:nvSpPr>
          <p:cNvPr id="64" name="TextBox 63"/>
          <p:cNvSpPr txBox="1"/>
          <p:nvPr/>
        </p:nvSpPr>
        <p:spPr>
          <a:xfrm>
            <a:off x="9391177" y="7150083"/>
            <a:ext cx="895823" cy="584775"/>
          </a:xfrm>
          <a:prstGeom prst="rect">
            <a:avLst/>
          </a:prstGeom>
          <a:noFill/>
        </p:spPr>
        <p:txBody>
          <a:bodyPr wrap="none" rtlCol="0">
            <a:spAutoFit/>
          </a:bodyPr>
          <a:lstStyle/>
          <a:p>
            <a:r>
              <a:rPr lang="en-US" sz="1600" dirty="0"/>
              <a:t>Chest &amp;</a:t>
            </a:r>
          </a:p>
          <a:p>
            <a:r>
              <a:rPr lang="en-US" sz="1600" dirty="0"/>
              <a:t>fore legs</a:t>
            </a:r>
          </a:p>
        </p:txBody>
      </p:sp>
      <p:sp>
        <p:nvSpPr>
          <p:cNvPr id="65" name="TextBox 64"/>
          <p:cNvSpPr txBox="1"/>
          <p:nvPr/>
        </p:nvSpPr>
        <p:spPr>
          <a:xfrm>
            <a:off x="10534345" y="7150083"/>
            <a:ext cx="819455" cy="338554"/>
          </a:xfrm>
          <a:prstGeom prst="rect">
            <a:avLst/>
          </a:prstGeom>
          <a:noFill/>
        </p:spPr>
        <p:txBody>
          <a:bodyPr wrap="none" rtlCol="0">
            <a:spAutoFit/>
          </a:bodyPr>
          <a:lstStyle/>
          <a:p>
            <a:r>
              <a:rPr lang="en-US" sz="1600" dirty="0"/>
              <a:t>Lumbar</a:t>
            </a:r>
          </a:p>
        </p:txBody>
      </p:sp>
      <p:sp>
        <p:nvSpPr>
          <p:cNvPr id="66" name="TextBox 65"/>
          <p:cNvSpPr txBox="1"/>
          <p:nvPr/>
        </p:nvSpPr>
        <p:spPr>
          <a:xfrm>
            <a:off x="11428021" y="7111425"/>
            <a:ext cx="992579" cy="584775"/>
          </a:xfrm>
          <a:prstGeom prst="rect">
            <a:avLst/>
          </a:prstGeom>
          <a:noFill/>
        </p:spPr>
        <p:txBody>
          <a:bodyPr wrap="none" rtlCol="0">
            <a:spAutoFit/>
          </a:bodyPr>
          <a:lstStyle/>
          <a:p>
            <a:r>
              <a:rPr lang="en-US" sz="1600" dirty="0"/>
              <a:t>Sacrum &amp;</a:t>
            </a:r>
          </a:p>
          <a:p>
            <a:r>
              <a:rPr lang="en-US" sz="1600" dirty="0"/>
              <a:t>hind legs</a:t>
            </a:r>
          </a:p>
        </p:txBody>
      </p:sp>
      <p:cxnSp>
        <p:nvCxnSpPr>
          <p:cNvPr id="32" name="Straight Connector 31"/>
          <p:cNvCxnSpPr/>
          <p:nvPr/>
        </p:nvCxnSpPr>
        <p:spPr>
          <a:xfrm flipH="1">
            <a:off x="6212541" y="2527377"/>
            <a:ext cx="42359" cy="5548927"/>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6452572" y="5238302"/>
            <a:ext cx="6123118" cy="0"/>
          </a:xfrm>
          <a:prstGeom prst="line">
            <a:avLst/>
          </a:prstGeom>
          <a:ln>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0014981"/>
      </p:ext>
    </p:extLst>
  </p:cSld>
  <p:clrMapOvr>
    <a:masterClrMapping/>
  </p:clrMapOvr>
  <p:transition spd="slow" advClick="0" advTm="8000">
    <p:fade thruBlk="1"/>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grpSp>
        <p:nvGrpSpPr>
          <p:cNvPr id="2" name="Group 1"/>
          <p:cNvGrpSpPr/>
          <p:nvPr/>
        </p:nvGrpSpPr>
        <p:grpSpPr>
          <a:xfrm>
            <a:off x="533400" y="6316134"/>
            <a:ext cx="11811001" cy="2523066"/>
            <a:chOff x="533400" y="6477000"/>
            <a:chExt cx="11811001" cy="2523066"/>
          </a:xfrm>
        </p:grpSpPr>
        <p:pic>
          <p:nvPicPr>
            <p:cNvPr id="12" name="Picture 11"/>
            <p:cNvPicPr>
              <a:picLocks noChangeAspect="1"/>
            </p:cNvPicPr>
            <p:nvPr/>
          </p:nvPicPr>
          <p:blipFill rotWithShape="1">
            <a:blip r:embed="rId2"/>
            <a:srcRect l="5724" r="5724"/>
            <a:stretch/>
          </p:blipFill>
          <p:spPr>
            <a:xfrm>
              <a:off x="7890933" y="6477000"/>
              <a:ext cx="4453468" cy="2514600"/>
            </a:xfrm>
            <a:prstGeom prst="rect">
              <a:avLst/>
            </a:prstGeom>
          </p:spPr>
        </p:pic>
        <p:pic>
          <p:nvPicPr>
            <p:cNvPr id="11" name="Picture 10"/>
            <p:cNvPicPr>
              <a:picLocks noChangeAspect="1"/>
            </p:cNvPicPr>
            <p:nvPr/>
          </p:nvPicPr>
          <p:blipFill>
            <a:blip r:embed="rId3"/>
            <a:stretch>
              <a:fillRect/>
            </a:stretch>
          </p:blipFill>
          <p:spPr>
            <a:xfrm>
              <a:off x="533400" y="6477001"/>
              <a:ext cx="3795623" cy="2514600"/>
            </a:xfrm>
            <a:prstGeom prst="rect">
              <a:avLst/>
            </a:prstGeom>
          </p:spPr>
        </p:pic>
        <p:pic>
          <p:nvPicPr>
            <p:cNvPr id="10" name="Picture 9"/>
            <p:cNvPicPr>
              <a:picLocks noChangeAspect="1"/>
            </p:cNvPicPr>
            <p:nvPr/>
          </p:nvPicPr>
          <p:blipFill rotWithShape="1">
            <a:blip r:embed="rId4"/>
            <a:srcRect l="529" t="6351" r="-529" b="14814"/>
            <a:stretch/>
          </p:blipFill>
          <p:spPr>
            <a:xfrm>
              <a:off x="4495800" y="6477000"/>
              <a:ext cx="3200400" cy="2523066"/>
            </a:xfrm>
            <a:prstGeom prst="rect">
              <a:avLst/>
            </a:prstGeom>
          </p:spPr>
        </p:pic>
      </p:grpSp>
      <p:sp>
        <p:nvSpPr>
          <p:cNvPr id="13" name="Rectangle 12"/>
          <p:cNvSpPr/>
          <p:nvPr/>
        </p:nvSpPr>
        <p:spPr>
          <a:xfrm>
            <a:off x="533400" y="533400"/>
            <a:ext cx="11811000" cy="5562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914400" y="838200"/>
            <a:ext cx="11064146" cy="523220"/>
          </a:xfrm>
          <a:prstGeom prst="rect">
            <a:avLst/>
          </a:prstGeom>
          <a:noFill/>
        </p:spPr>
        <p:txBody>
          <a:bodyPr wrap="none" rtlCol="0">
            <a:spAutoFit/>
          </a:bodyPr>
          <a:lstStyle/>
          <a:p>
            <a:r>
              <a:rPr lang="en-US" sz="2800" dirty="0" smtClean="0">
                <a:solidFill>
                  <a:schemeClr val="bg1"/>
                </a:solidFill>
              </a:rPr>
              <a:t>Future functional studies to test relevance of identified genetic differences</a:t>
            </a:r>
            <a:endParaRPr lang="en-US" sz="2800" dirty="0">
              <a:solidFill>
                <a:schemeClr val="bg1"/>
              </a:solidFill>
            </a:endParaRPr>
          </a:p>
        </p:txBody>
      </p:sp>
      <p:sp>
        <p:nvSpPr>
          <p:cNvPr id="6" name="TextBox 5"/>
          <p:cNvSpPr txBox="1"/>
          <p:nvPr/>
        </p:nvSpPr>
        <p:spPr>
          <a:xfrm>
            <a:off x="1219201" y="1600200"/>
            <a:ext cx="10820400" cy="4524315"/>
          </a:xfrm>
          <a:prstGeom prst="rect">
            <a:avLst/>
          </a:prstGeom>
          <a:noFill/>
        </p:spPr>
        <p:txBody>
          <a:bodyPr wrap="square" rtlCol="0">
            <a:spAutoFit/>
          </a:bodyPr>
          <a:lstStyle/>
          <a:p>
            <a:r>
              <a:rPr lang="en-US" sz="2400" dirty="0" smtClean="0">
                <a:solidFill>
                  <a:schemeClr val="bg1"/>
                </a:solidFill>
              </a:rPr>
              <a:t>Determine if unique changes in giraffe genes result in quantitative differences in physiological/developmental processes </a:t>
            </a:r>
          </a:p>
          <a:p>
            <a:r>
              <a:rPr lang="en-US" sz="2400" dirty="0">
                <a:solidFill>
                  <a:schemeClr val="bg1"/>
                </a:solidFill>
              </a:rPr>
              <a:t> </a:t>
            </a:r>
            <a:r>
              <a:rPr lang="en-US" sz="2400" dirty="0" smtClean="0">
                <a:solidFill>
                  <a:schemeClr val="bg1"/>
                </a:solidFill>
              </a:rPr>
              <a:t>- heterologous cell culture</a:t>
            </a:r>
          </a:p>
          <a:p>
            <a:r>
              <a:rPr lang="en-US" sz="2400" dirty="0">
                <a:solidFill>
                  <a:schemeClr val="bg1"/>
                </a:solidFill>
              </a:rPr>
              <a:t> </a:t>
            </a:r>
            <a:r>
              <a:rPr lang="en-US" sz="2400" dirty="0" smtClean="0">
                <a:solidFill>
                  <a:schemeClr val="bg1"/>
                </a:solidFill>
              </a:rPr>
              <a:t>- substituted in animal models e.g. mouse and dwarf goat using CrispR-Cas9  </a:t>
            </a:r>
          </a:p>
          <a:p>
            <a:r>
              <a:rPr lang="en-US" sz="2400" dirty="0">
                <a:solidFill>
                  <a:schemeClr val="bg1"/>
                </a:solidFill>
              </a:rPr>
              <a:t> </a:t>
            </a:r>
            <a:r>
              <a:rPr lang="en-US" sz="2400" dirty="0" smtClean="0">
                <a:solidFill>
                  <a:schemeClr val="bg1"/>
                </a:solidFill>
              </a:rPr>
              <a:t>  mutagenesis</a:t>
            </a:r>
          </a:p>
          <a:p>
            <a:endParaRPr lang="en-US" sz="2400" dirty="0">
              <a:solidFill>
                <a:schemeClr val="bg1"/>
              </a:solidFill>
            </a:endParaRPr>
          </a:p>
          <a:p>
            <a:r>
              <a:rPr lang="en-US" sz="2400" dirty="0" smtClean="0">
                <a:solidFill>
                  <a:schemeClr val="bg1"/>
                </a:solidFill>
              </a:rPr>
              <a:t>Develop novel </a:t>
            </a:r>
            <a:r>
              <a:rPr lang="en-US" sz="2400" dirty="0" smtClean="0">
                <a:solidFill>
                  <a:schemeClr val="bg1"/>
                </a:solidFill>
              </a:rPr>
              <a:t>strategies </a:t>
            </a:r>
            <a:r>
              <a:rPr lang="en-US" sz="2400" dirty="0" smtClean="0">
                <a:solidFill>
                  <a:schemeClr val="bg1"/>
                </a:solidFill>
              </a:rPr>
              <a:t>to treat human and livestock diseases based on knowledge of how giraffe has solved extreme physiological challenges such as:</a:t>
            </a:r>
          </a:p>
          <a:p>
            <a:pPr marL="342900" indent="-342900">
              <a:buFontTx/>
              <a:buChar char="-"/>
            </a:pPr>
            <a:r>
              <a:rPr lang="en-US" sz="2400" dirty="0" smtClean="0">
                <a:solidFill>
                  <a:schemeClr val="bg1"/>
                </a:solidFill>
              </a:rPr>
              <a:t>high blood </a:t>
            </a:r>
            <a:r>
              <a:rPr lang="en-US" sz="2400" dirty="0" smtClean="0">
                <a:solidFill>
                  <a:schemeClr val="bg1"/>
                </a:solidFill>
              </a:rPr>
              <a:t>pressure</a:t>
            </a:r>
            <a:endParaRPr lang="en-US" sz="2400" dirty="0" smtClean="0">
              <a:solidFill>
                <a:schemeClr val="bg1"/>
              </a:solidFill>
            </a:endParaRPr>
          </a:p>
          <a:p>
            <a:pPr marL="342900" indent="-342900">
              <a:buFontTx/>
              <a:buChar char="-"/>
            </a:pPr>
            <a:r>
              <a:rPr lang="en-US" sz="2400" dirty="0" smtClean="0">
                <a:solidFill>
                  <a:schemeClr val="bg1"/>
                </a:solidFill>
              </a:rPr>
              <a:t>cardiovascular output</a:t>
            </a:r>
          </a:p>
          <a:p>
            <a:pPr marL="342900" indent="-342900">
              <a:buFontTx/>
              <a:buChar char="-"/>
            </a:pPr>
            <a:r>
              <a:rPr lang="en-US" sz="2400" dirty="0" smtClean="0">
                <a:solidFill>
                  <a:schemeClr val="bg1"/>
                </a:solidFill>
              </a:rPr>
              <a:t>Nutritional utilization of toxic plants. </a:t>
            </a:r>
          </a:p>
          <a:p>
            <a:endParaRPr lang="en-US" sz="2400" dirty="0" smtClean="0">
              <a:solidFill>
                <a:schemeClr val="bg1"/>
              </a:solidFill>
            </a:endParaRPr>
          </a:p>
        </p:txBody>
      </p:sp>
    </p:spTree>
    <p:extLst>
      <p:ext uri="{BB962C8B-B14F-4D97-AF65-F5344CB8AC3E}">
        <p14:creationId xmlns:p14="http://schemas.microsoft.com/office/powerpoint/2010/main" val="1391610261"/>
      </p:ext>
    </p:extLst>
  </p:cSld>
  <p:clrMapOvr>
    <a:masterClrMapping/>
  </p:clrMapOvr>
  <p:transition spd="slow" advClick="0" advTm="8000">
    <p:fade thruBlk="1"/>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7512" b="10022"/>
          <a:stretch/>
        </p:blipFill>
        <p:spPr>
          <a:xfrm>
            <a:off x="1066800" y="-75106"/>
            <a:ext cx="10878134" cy="9676306"/>
          </a:xfrm>
          <a:prstGeom prst="rect">
            <a:avLst/>
          </a:prstGeom>
        </p:spPr>
      </p:pic>
      <p:grpSp>
        <p:nvGrpSpPr>
          <p:cNvPr id="4" name="Group 3"/>
          <p:cNvGrpSpPr/>
          <p:nvPr/>
        </p:nvGrpSpPr>
        <p:grpSpPr>
          <a:xfrm>
            <a:off x="1219200" y="200084"/>
            <a:ext cx="8534400" cy="5016758"/>
            <a:chOff x="1219200" y="200084"/>
            <a:chExt cx="8534400" cy="5016758"/>
          </a:xfrm>
        </p:grpSpPr>
        <p:sp>
          <p:nvSpPr>
            <p:cNvPr id="2" name="TextBox 1"/>
            <p:cNvSpPr txBox="1"/>
            <p:nvPr/>
          </p:nvSpPr>
          <p:spPr>
            <a:xfrm>
              <a:off x="1219200" y="200084"/>
              <a:ext cx="6324600" cy="5016758"/>
            </a:xfrm>
            <a:prstGeom prst="rect">
              <a:avLst/>
            </a:prstGeom>
            <a:noFill/>
          </p:spPr>
          <p:txBody>
            <a:bodyPr wrap="square" rtlCol="0">
              <a:spAutoFit/>
            </a:bodyPr>
            <a:lstStyle/>
            <a:p>
              <a:r>
                <a:rPr lang="en-US" sz="2000" b="1" dirty="0" smtClean="0">
                  <a:cs typeface="Bookman Old Style"/>
                </a:rPr>
                <a:t>Penn </a:t>
              </a:r>
              <a:r>
                <a:rPr lang="en-US" sz="2000" b="1" dirty="0">
                  <a:cs typeface="Bookman Old Style"/>
                </a:rPr>
                <a:t>State </a:t>
              </a:r>
              <a:r>
                <a:rPr lang="en-US" sz="2000" b="1" dirty="0" smtClean="0">
                  <a:cs typeface="Bookman Old Style"/>
                </a:rPr>
                <a:t>University</a:t>
              </a:r>
            </a:p>
            <a:p>
              <a:r>
                <a:rPr lang="en-US" sz="2000" b="1" dirty="0">
                  <a:solidFill>
                    <a:schemeClr val="bg1"/>
                  </a:solidFill>
                  <a:cs typeface="Bookman Old Style"/>
                </a:rPr>
                <a:t> </a:t>
              </a:r>
              <a:r>
                <a:rPr lang="en-US" sz="2000" b="1" dirty="0" smtClean="0">
                  <a:solidFill>
                    <a:schemeClr val="bg1"/>
                  </a:solidFill>
                  <a:cs typeface="Bookman Old Style"/>
                </a:rPr>
                <a:t> </a:t>
              </a:r>
              <a:r>
                <a:rPr lang="en-US" sz="2000" b="1" dirty="0" smtClean="0">
                  <a:solidFill>
                    <a:srgbClr val="000000"/>
                  </a:solidFill>
                  <a:cs typeface="Bookman Old Style"/>
                </a:rPr>
                <a:t>Douglas Cavener</a:t>
              </a:r>
            </a:p>
            <a:p>
              <a:r>
                <a:rPr lang="en-US" sz="2000" b="1" dirty="0" smtClean="0">
                  <a:solidFill>
                    <a:srgbClr val="000000"/>
                  </a:solidFill>
                  <a:cs typeface="Bookman Old Style"/>
                </a:rPr>
                <a:t>  Barbara </a:t>
              </a:r>
              <a:r>
                <a:rPr lang="en-US" sz="2000" b="1" dirty="0">
                  <a:solidFill>
                    <a:srgbClr val="000000"/>
                  </a:solidFill>
                  <a:cs typeface="Bookman Old Style"/>
                </a:rPr>
                <a:t>McGrath</a:t>
              </a:r>
            </a:p>
            <a:p>
              <a:r>
                <a:rPr lang="en-US" sz="2000" b="1" dirty="0">
                  <a:solidFill>
                    <a:srgbClr val="000000"/>
                  </a:solidFill>
                  <a:cs typeface="Bookman Old Style"/>
                </a:rPr>
                <a:t>  Chelsea </a:t>
              </a:r>
              <a:r>
                <a:rPr lang="en-US" sz="2000" b="1" dirty="0" smtClean="0">
                  <a:solidFill>
                    <a:srgbClr val="000000"/>
                  </a:solidFill>
                  <a:cs typeface="Bookman Old Style"/>
                </a:rPr>
                <a:t>Hudson</a:t>
              </a:r>
              <a:endParaRPr lang="en-US" sz="2000" b="1" dirty="0">
                <a:solidFill>
                  <a:srgbClr val="000000"/>
                </a:solidFill>
                <a:cs typeface="Bookman Old Style"/>
              </a:endParaRPr>
            </a:p>
            <a:p>
              <a:r>
                <a:rPr lang="en-US" sz="2000" b="1" dirty="0">
                  <a:solidFill>
                    <a:srgbClr val="000000"/>
                  </a:solidFill>
                  <a:cs typeface="Bookman Old Style"/>
                </a:rPr>
                <a:t>  Brendan </a:t>
              </a:r>
              <a:r>
                <a:rPr lang="en-US" sz="2000" b="1" dirty="0" smtClean="0">
                  <a:solidFill>
                    <a:srgbClr val="000000"/>
                  </a:solidFill>
                  <a:cs typeface="Bookman Old Style"/>
                </a:rPr>
                <a:t>Wood</a:t>
              </a:r>
            </a:p>
            <a:p>
              <a:r>
                <a:rPr lang="en-US" sz="2000" b="1" dirty="0">
                  <a:solidFill>
                    <a:srgbClr val="000000"/>
                  </a:solidFill>
                  <a:cs typeface="Bookman Old Style"/>
                </a:rPr>
                <a:t> </a:t>
              </a:r>
              <a:r>
                <a:rPr lang="en-US" sz="2000" b="1" dirty="0" smtClean="0">
                  <a:solidFill>
                    <a:srgbClr val="000000"/>
                  </a:solidFill>
                  <a:cs typeface="Bookman Old Style"/>
                </a:rPr>
                <a:t> Lan Wu-Cavener           </a:t>
              </a:r>
              <a:endParaRPr lang="en-US" sz="2000" b="1" dirty="0">
                <a:solidFill>
                  <a:srgbClr val="000000"/>
                </a:solidFill>
                <a:cs typeface="Bookman Old Style"/>
              </a:endParaRPr>
            </a:p>
            <a:p>
              <a:r>
                <a:rPr lang="en-US" sz="2000" b="1" dirty="0">
                  <a:solidFill>
                    <a:srgbClr val="000000"/>
                  </a:solidFill>
                  <a:cs typeface="Bookman Old Style"/>
                </a:rPr>
                <a:t> </a:t>
              </a:r>
              <a:r>
                <a:rPr lang="en-US" sz="2000" b="1" dirty="0" smtClean="0">
                  <a:solidFill>
                    <a:srgbClr val="000000"/>
                  </a:solidFill>
                  <a:cs typeface="Bookman Old Style"/>
                </a:rPr>
                <a:t> </a:t>
              </a:r>
              <a:r>
                <a:rPr lang="en-US" sz="2000" b="1" dirty="0" smtClean="0">
                  <a:solidFill>
                    <a:srgbClr val="000000"/>
                  </a:solidFill>
                  <a:latin typeface="+mj-lt"/>
                  <a:cs typeface="Bookman Old Style"/>
                </a:rPr>
                <a:t>Webb Miller</a:t>
              </a:r>
            </a:p>
            <a:p>
              <a:r>
                <a:rPr lang="en-US" sz="2000" b="1" dirty="0">
                  <a:solidFill>
                    <a:srgbClr val="000000"/>
                  </a:solidFill>
                  <a:cs typeface="Bookman Old Style"/>
                </a:rPr>
                <a:t> </a:t>
              </a:r>
              <a:r>
                <a:rPr lang="en-US" sz="2000" b="1" dirty="0" smtClean="0">
                  <a:solidFill>
                    <a:srgbClr val="000000"/>
                  </a:solidFill>
                  <a:cs typeface="Bookman Old Style"/>
                </a:rPr>
                <a:t> Aakrosh </a:t>
              </a:r>
              <a:r>
                <a:rPr lang="en-US" sz="2000" b="1" dirty="0">
                  <a:solidFill>
                    <a:srgbClr val="000000"/>
                  </a:solidFill>
                  <a:cs typeface="Bookman Old Style"/>
                </a:rPr>
                <a:t>Ratan	</a:t>
              </a:r>
            </a:p>
            <a:p>
              <a:r>
                <a:rPr lang="en-US" sz="2000" b="1" dirty="0">
                  <a:solidFill>
                    <a:srgbClr val="000000"/>
                  </a:solidFill>
                  <a:cs typeface="Bookman Old Style"/>
                </a:rPr>
                <a:t>  Robert Harris	</a:t>
              </a:r>
            </a:p>
            <a:p>
              <a:r>
                <a:rPr lang="en-US" sz="2000" b="1" dirty="0">
                  <a:solidFill>
                    <a:srgbClr val="000000"/>
                  </a:solidFill>
                  <a:cs typeface="Bookman Old Style"/>
                </a:rPr>
                <a:t>  Oscar Bedoya Reina</a:t>
              </a:r>
            </a:p>
            <a:p>
              <a:r>
                <a:rPr lang="en-US" sz="2000" b="1" dirty="0">
                  <a:solidFill>
                    <a:srgbClr val="000000"/>
                  </a:solidFill>
                  <a:cs typeface="Bookman Old Style"/>
                </a:rPr>
                <a:t>  Rico </a:t>
              </a:r>
              <a:r>
                <a:rPr lang="en-US" sz="2000" b="1" dirty="0" smtClean="0">
                  <a:solidFill>
                    <a:srgbClr val="000000"/>
                  </a:solidFill>
                  <a:cs typeface="Bookman Old Style"/>
                </a:rPr>
                <a:t>Burhans</a:t>
              </a:r>
              <a:endParaRPr lang="en-US" sz="2000" b="1" dirty="0" smtClean="0">
                <a:solidFill>
                  <a:srgbClr val="000000"/>
                </a:solidFill>
                <a:latin typeface="+mj-lt"/>
                <a:cs typeface="Bookman Old Style"/>
              </a:endParaRPr>
            </a:p>
            <a:p>
              <a:r>
                <a:rPr lang="en-US" sz="2000" b="1" dirty="0" smtClean="0">
                  <a:solidFill>
                    <a:srgbClr val="000000"/>
                  </a:solidFill>
                  <a:cs typeface="Bookman Old Style"/>
                </a:rPr>
                <a:t>  Paul Medvedev	</a:t>
              </a:r>
            </a:p>
            <a:p>
              <a:r>
                <a:rPr lang="en-US" sz="2000" b="1" dirty="0" smtClean="0">
                  <a:solidFill>
                    <a:srgbClr val="000000"/>
                  </a:solidFill>
                  <a:cs typeface="Bookman Old Style"/>
                </a:rPr>
                <a:t>  Rayan Chikhi</a:t>
              </a:r>
            </a:p>
            <a:p>
              <a:r>
                <a:rPr lang="en-US" sz="2000" b="1" dirty="0" smtClean="0">
                  <a:solidFill>
                    <a:srgbClr val="000000"/>
                  </a:solidFill>
                  <a:cs typeface="Bookman Old Style"/>
                </a:rPr>
                <a:t>  </a:t>
              </a:r>
              <a:r>
                <a:rPr lang="en-US" sz="2000" b="1" dirty="0" smtClean="0">
                  <a:solidFill>
                    <a:srgbClr val="000000"/>
                  </a:solidFill>
                  <a:latin typeface="+mj-lt"/>
                  <a:cs typeface="Bookman Old Style"/>
                </a:rPr>
                <a:t>Craig Praul	</a:t>
              </a:r>
            </a:p>
            <a:p>
              <a:endParaRPr lang="en-US" sz="2000" b="1" dirty="0" smtClean="0">
                <a:solidFill>
                  <a:schemeClr val="bg1"/>
                </a:solidFill>
                <a:latin typeface="+mj-lt"/>
                <a:cs typeface="Bookman Old Style"/>
              </a:endParaRPr>
            </a:p>
            <a:p>
              <a:r>
                <a:rPr lang="en-US" sz="2000" b="1" dirty="0" smtClean="0">
                  <a:solidFill>
                    <a:schemeClr val="bg1"/>
                  </a:solidFill>
                  <a:latin typeface="+mj-lt"/>
                  <a:cs typeface="Bookman Old Style"/>
                </a:rPr>
                <a:t> </a:t>
              </a:r>
              <a:endParaRPr lang="en-US" sz="2000" b="1" dirty="0">
                <a:solidFill>
                  <a:schemeClr val="bg1"/>
                </a:solidFill>
                <a:latin typeface="+mj-lt"/>
                <a:cs typeface="Bookman Old Style"/>
              </a:endParaRPr>
            </a:p>
          </p:txBody>
        </p:sp>
        <p:sp>
          <p:nvSpPr>
            <p:cNvPr id="3" name="TextBox 2"/>
            <p:cNvSpPr txBox="1"/>
            <p:nvPr/>
          </p:nvSpPr>
          <p:spPr>
            <a:xfrm>
              <a:off x="3733800" y="204549"/>
              <a:ext cx="6019800" cy="3754874"/>
            </a:xfrm>
            <a:prstGeom prst="rect">
              <a:avLst/>
            </a:prstGeom>
            <a:noFill/>
          </p:spPr>
          <p:txBody>
            <a:bodyPr wrap="square" rtlCol="0">
              <a:spAutoFit/>
            </a:bodyPr>
            <a:lstStyle/>
            <a:p>
              <a:r>
                <a:rPr lang="en-US" sz="2000" b="1" dirty="0">
                  <a:solidFill>
                    <a:srgbClr val="000000"/>
                  </a:solidFill>
                  <a:cs typeface="Bookman Old Style"/>
                </a:rPr>
                <a:t>Nelson Mandela </a:t>
              </a:r>
              <a:r>
                <a:rPr lang="en-US" sz="2000" b="1" dirty="0" smtClean="0">
                  <a:solidFill>
                    <a:srgbClr val="000000"/>
                  </a:solidFill>
                  <a:cs typeface="Bookman Old Style"/>
                </a:rPr>
                <a:t>AIST</a:t>
              </a:r>
            </a:p>
            <a:p>
              <a:r>
                <a:rPr lang="en-US" sz="2000" b="1" dirty="0" smtClean="0">
                  <a:solidFill>
                    <a:schemeClr val="bg1"/>
                  </a:solidFill>
                  <a:cs typeface="Bookman Old Style"/>
                </a:rPr>
                <a:t>  </a:t>
              </a:r>
              <a:r>
                <a:rPr lang="en-US" sz="2000" b="1" dirty="0" smtClean="0">
                  <a:solidFill>
                    <a:srgbClr val="000000"/>
                  </a:solidFill>
                  <a:cs typeface="Bookman Old Style"/>
                </a:rPr>
                <a:t>Morris Agaba</a:t>
              </a:r>
            </a:p>
            <a:p>
              <a:r>
                <a:rPr lang="en-US" sz="2000" b="1" dirty="0" smtClean="0">
                  <a:solidFill>
                    <a:srgbClr val="000000"/>
                  </a:solidFill>
                  <a:cs typeface="Bookman Old Style"/>
                </a:rPr>
                <a:t>  Edson Ishengoma</a:t>
              </a:r>
            </a:p>
            <a:p>
              <a:endParaRPr lang="en-US" sz="2000" b="1" dirty="0" smtClean="0">
                <a:solidFill>
                  <a:srgbClr val="000000"/>
                </a:solidFill>
                <a:cs typeface="Bookman Old Style"/>
              </a:endParaRPr>
            </a:p>
            <a:p>
              <a:r>
                <a:rPr lang="en-US" sz="2000" b="1" dirty="0" smtClean="0">
                  <a:solidFill>
                    <a:srgbClr val="000000"/>
                  </a:solidFill>
                  <a:cs typeface="Bookman Old Style"/>
                </a:rPr>
                <a:t>Biological samples</a:t>
              </a:r>
              <a:endParaRPr lang="en-US" sz="2000" b="1" dirty="0">
                <a:solidFill>
                  <a:srgbClr val="000000"/>
                </a:solidFill>
                <a:cs typeface="Bookman Old Style"/>
              </a:endParaRPr>
            </a:p>
            <a:p>
              <a:r>
                <a:rPr lang="en-US" sz="2000" b="1" dirty="0" smtClean="0">
                  <a:solidFill>
                    <a:srgbClr val="000000"/>
                  </a:solidFill>
                  <a:cs typeface="Bookman Old Style"/>
                </a:rPr>
                <a:t>   Heather </a:t>
              </a:r>
              <a:r>
                <a:rPr lang="en-US" sz="2000" b="1" dirty="0">
                  <a:solidFill>
                    <a:srgbClr val="000000"/>
                  </a:solidFill>
                  <a:cs typeface="Bookman Old Style"/>
                </a:rPr>
                <a:t>Robertson</a:t>
              </a:r>
              <a:r>
                <a:rPr lang="en-US" sz="2000" b="1" dirty="0" smtClean="0">
                  <a:solidFill>
                    <a:srgbClr val="000000"/>
                  </a:solidFill>
                  <a:cs typeface="Bookman Old Style"/>
                </a:rPr>
                <a:t>,</a:t>
              </a:r>
            </a:p>
            <a:p>
              <a:r>
                <a:rPr lang="en-US" sz="2000" b="1" dirty="0">
                  <a:solidFill>
                    <a:srgbClr val="000000"/>
                  </a:solidFill>
                  <a:cs typeface="Bookman Old Style"/>
                </a:rPr>
                <a:t> </a:t>
              </a:r>
              <a:r>
                <a:rPr lang="en-US" sz="2000" b="1" dirty="0" smtClean="0">
                  <a:solidFill>
                    <a:srgbClr val="000000"/>
                  </a:solidFill>
                  <a:cs typeface="Bookman Old Style"/>
                </a:rPr>
                <a:t>     </a:t>
              </a:r>
              <a:r>
                <a:rPr lang="en-US" sz="2000" b="1" dirty="0">
                  <a:solidFill>
                    <a:srgbClr val="000000"/>
                  </a:solidFill>
                  <a:cs typeface="Bookman Old Style"/>
                </a:rPr>
                <a:t>Nashville </a:t>
              </a:r>
              <a:r>
                <a:rPr lang="en-US" sz="2000" b="1" dirty="0" smtClean="0">
                  <a:solidFill>
                    <a:srgbClr val="000000"/>
                  </a:solidFill>
                  <a:cs typeface="Bookman Old Style"/>
                </a:rPr>
                <a:t>Zoo</a:t>
              </a:r>
            </a:p>
            <a:p>
              <a:r>
                <a:rPr lang="en-US" sz="2000" b="1" dirty="0">
                  <a:solidFill>
                    <a:srgbClr val="000000"/>
                  </a:solidFill>
                  <a:cs typeface="Bookman Old Style"/>
                </a:rPr>
                <a:t> </a:t>
              </a:r>
              <a:r>
                <a:rPr lang="en-US" sz="2000" b="1" dirty="0" smtClean="0">
                  <a:solidFill>
                    <a:srgbClr val="000000"/>
                  </a:solidFill>
                  <a:cs typeface="Bookman Old Style"/>
                </a:rPr>
                <a:t>  Linda </a:t>
              </a:r>
              <a:r>
                <a:rPr lang="en-US" sz="2000" b="1" dirty="0">
                  <a:solidFill>
                    <a:srgbClr val="000000"/>
                  </a:solidFill>
                  <a:cs typeface="Bookman Old Style"/>
                </a:rPr>
                <a:t>Penfold, </a:t>
              </a:r>
              <a:endParaRPr lang="en-US" sz="2000" b="1" dirty="0" smtClean="0">
                <a:solidFill>
                  <a:srgbClr val="000000"/>
                </a:solidFill>
                <a:cs typeface="Bookman Old Style"/>
              </a:endParaRPr>
            </a:p>
            <a:p>
              <a:r>
                <a:rPr lang="en-US" sz="2000" b="1" dirty="0">
                  <a:solidFill>
                    <a:srgbClr val="000000"/>
                  </a:solidFill>
                  <a:cs typeface="Bookman Old Style"/>
                </a:rPr>
                <a:t> </a:t>
              </a:r>
              <a:r>
                <a:rPr lang="en-US" sz="2000" b="1" dirty="0" smtClean="0">
                  <a:solidFill>
                    <a:srgbClr val="000000"/>
                  </a:solidFill>
                  <a:cs typeface="Bookman Old Style"/>
                </a:rPr>
                <a:t>     White </a:t>
              </a:r>
              <a:r>
                <a:rPr lang="en-US" sz="2000" b="1" dirty="0">
                  <a:solidFill>
                    <a:srgbClr val="000000"/>
                  </a:solidFill>
                  <a:cs typeface="Bookman Old Style"/>
                </a:rPr>
                <a:t>Oak </a:t>
              </a:r>
              <a:r>
                <a:rPr lang="en-US" sz="2000" b="1" dirty="0" smtClean="0">
                  <a:solidFill>
                    <a:srgbClr val="000000"/>
                  </a:solidFill>
                  <a:cs typeface="Bookman Old Style"/>
                </a:rPr>
                <a:t>Conservation</a:t>
              </a:r>
            </a:p>
            <a:p>
              <a:r>
                <a:rPr lang="en-US" sz="2000" b="1" dirty="0">
                  <a:solidFill>
                    <a:srgbClr val="000000"/>
                  </a:solidFill>
                  <a:cs typeface="Bookman Old Style"/>
                </a:rPr>
                <a:t> </a:t>
              </a:r>
              <a:r>
                <a:rPr lang="en-US" sz="2000" b="1" dirty="0" smtClean="0">
                  <a:solidFill>
                    <a:srgbClr val="000000"/>
                  </a:solidFill>
                  <a:cs typeface="Bookman Old Style"/>
                </a:rPr>
                <a:t>  Oliver Ryder, </a:t>
              </a:r>
            </a:p>
            <a:p>
              <a:r>
                <a:rPr lang="en-US" sz="2000" b="1" dirty="0">
                  <a:solidFill>
                    <a:srgbClr val="000000"/>
                  </a:solidFill>
                  <a:cs typeface="Bookman Old Style"/>
                </a:rPr>
                <a:t> </a:t>
              </a:r>
              <a:r>
                <a:rPr lang="en-US" sz="2000" b="1" dirty="0" smtClean="0">
                  <a:solidFill>
                    <a:srgbClr val="000000"/>
                  </a:solidFill>
                  <a:cs typeface="Bookman Old Style"/>
                </a:rPr>
                <a:t>     San Diego Zoo</a:t>
              </a:r>
              <a:endParaRPr lang="en-US" sz="2000" b="1" dirty="0">
                <a:solidFill>
                  <a:srgbClr val="000000"/>
                </a:solidFill>
                <a:cs typeface="Bookman Old Style"/>
              </a:endParaRPr>
            </a:p>
            <a:p>
              <a:endParaRPr lang="en-US" sz="1800" b="1" dirty="0">
                <a:solidFill>
                  <a:srgbClr val="000000"/>
                </a:solidFill>
              </a:endParaRPr>
            </a:p>
          </p:txBody>
        </p:sp>
      </p:grpSp>
    </p:spTree>
    <p:extLst>
      <p:ext uri="{BB962C8B-B14F-4D97-AF65-F5344CB8AC3E}">
        <p14:creationId xmlns:p14="http://schemas.microsoft.com/office/powerpoint/2010/main" val="3517465755"/>
      </p:ext>
    </p:extLst>
  </p:cSld>
  <p:clrMapOvr>
    <a:masterClrMapping/>
  </p:clrMapOvr>
  <p:transition spd="slow" advClick="0" advTm="6000">
    <p:fade thruBlk="1"/>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200150"/>
            <a:ext cx="12801600" cy="72009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25"/>
          </a:p>
        </p:txBody>
      </p:sp>
      <p:pic>
        <p:nvPicPr>
          <p:cNvPr id="1026" name="Picture 2" descr="https://ilriclippings.files.wordpress.com/2016/05/slide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4993" y="1713745"/>
            <a:ext cx="8231617" cy="617371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284992" y="7943935"/>
            <a:ext cx="8231617" cy="900246"/>
          </a:xfrm>
          <a:prstGeom prst="rect">
            <a:avLst/>
          </a:prstGeom>
        </p:spPr>
        <p:txBody>
          <a:bodyPr wrap="square">
            <a:spAutoFit/>
          </a:bodyPr>
          <a:lstStyle/>
          <a:p>
            <a:pPr algn="ctr"/>
            <a:r>
              <a:rPr lang="en-US" sz="2625" i="1" dirty="0">
                <a:solidFill>
                  <a:schemeClr val="bg1"/>
                </a:solidFill>
              </a:rPr>
              <a:t>2002 Class 7 of the Good Shepherd Primary School, Eastern Cape, South Africa </a:t>
            </a:r>
            <a:endParaRPr lang="en-US" sz="2625" dirty="0">
              <a:solidFill>
                <a:schemeClr val="bg1"/>
              </a:solidFill>
            </a:endParaRPr>
          </a:p>
        </p:txBody>
      </p:sp>
    </p:spTree>
    <p:extLst>
      <p:ext uri="{BB962C8B-B14F-4D97-AF65-F5344CB8AC3E}">
        <p14:creationId xmlns:p14="http://schemas.microsoft.com/office/powerpoint/2010/main" val="3004190833"/>
      </p:ext>
    </p:extLst>
  </p:cSld>
  <p:clrMapOvr>
    <a:masterClrMapping/>
  </p:clrMapOvr>
  <p:transition spd="slow" advClick="0" advTm="8000">
    <p:fade thruBlk="1"/>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8" name="Picture 2" descr="http://www.dnareplication.info/images/dnadoublehelix2.jpg"/>
          <p:cNvPicPr>
            <a:picLocks noChangeAspect="1" noChangeArrowheads="1"/>
          </p:cNvPicPr>
          <p:nvPr/>
        </p:nvPicPr>
        <p:blipFill>
          <a:blip r:embed="rId2" cstate="print">
            <a:clrChange>
              <a:clrFrom>
                <a:srgbClr val="000000"/>
              </a:clrFrom>
              <a:clrTo>
                <a:srgbClr val="000000">
                  <a:alpha val="0"/>
                </a:srgbClr>
              </a:clrTo>
            </a:clrChange>
            <a:lum bright="40000"/>
          </a:blip>
          <a:srcRect l="22807" t="15650" r="28839"/>
          <a:stretch>
            <a:fillRect/>
          </a:stretch>
        </p:blipFill>
        <p:spPr bwMode="auto">
          <a:xfrm rot="10800000">
            <a:off x="152400" y="76200"/>
            <a:ext cx="1274838" cy="9448799"/>
          </a:xfrm>
          <a:prstGeom prst="rect">
            <a:avLst/>
          </a:prstGeom>
          <a:noFill/>
        </p:spPr>
      </p:pic>
      <p:pic>
        <p:nvPicPr>
          <p:cNvPr id="9" name="Picture 8" descr="Screenshot 2016-05-30 09.05.12.png"/>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b="7637"/>
          <a:stretch/>
        </p:blipFill>
        <p:spPr>
          <a:xfrm>
            <a:off x="1447800" y="663298"/>
            <a:ext cx="7520940" cy="3581400"/>
          </a:xfrm>
          <a:prstGeom prst="rect">
            <a:avLst/>
          </a:prstGeom>
        </p:spPr>
      </p:pic>
      <p:pic>
        <p:nvPicPr>
          <p:cNvPr id="14" name="Picture 13" descr="0V6A0307.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20200" y="663298"/>
            <a:ext cx="3352800" cy="3616503"/>
          </a:xfrm>
          <a:prstGeom prst="rect">
            <a:avLst/>
          </a:prstGeom>
        </p:spPr>
      </p:pic>
      <p:grpSp>
        <p:nvGrpSpPr>
          <p:cNvPr id="19" name="Group 18"/>
          <p:cNvGrpSpPr/>
          <p:nvPr/>
        </p:nvGrpSpPr>
        <p:grpSpPr>
          <a:xfrm>
            <a:off x="1447800" y="4625698"/>
            <a:ext cx="11125200" cy="2613302"/>
            <a:chOff x="1447800" y="4191000"/>
            <a:chExt cx="11353800" cy="2667000"/>
          </a:xfrm>
        </p:grpSpPr>
        <p:sp>
          <p:nvSpPr>
            <p:cNvPr id="18" name="Rectangle 17"/>
            <p:cNvSpPr/>
            <p:nvPr/>
          </p:nvSpPr>
          <p:spPr>
            <a:xfrm>
              <a:off x="1447800" y="4191000"/>
              <a:ext cx="11353800" cy="2667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Screenshot 2016-05-29 18.51.39.png"/>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b="43800"/>
            <a:stretch/>
          </p:blipFill>
          <p:spPr>
            <a:xfrm>
              <a:off x="1447800" y="4191000"/>
              <a:ext cx="6235700" cy="2506133"/>
            </a:xfrm>
            <a:prstGeom prst="rect">
              <a:avLst/>
            </a:prstGeom>
          </p:spPr>
        </p:pic>
        <p:grpSp>
          <p:nvGrpSpPr>
            <p:cNvPr id="17" name="Group 16"/>
            <p:cNvGrpSpPr/>
            <p:nvPr/>
          </p:nvGrpSpPr>
          <p:grpSpPr>
            <a:xfrm>
              <a:off x="5943600" y="4191000"/>
              <a:ext cx="6757988" cy="2514600"/>
              <a:chOff x="3886200" y="6807200"/>
              <a:chExt cx="6235700" cy="2071722"/>
            </a:xfrm>
          </p:grpSpPr>
          <p:pic>
            <p:nvPicPr>
              <p:cNvPr id="16" name="Picture 15" descr="Screenshot 2016-05-29 18.51.39.png"/>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t="53542"/>
              <a:stretch/>
            </p:blipFill>
            <p:spPr>
              <a:xfrm>
                <a:off x="3886200" y="6807200"/>
                <a:ext cx="6235700" cy="2071722"/>
              </a:xfrm>
              <a:prstGeom prst="rect">
                <a:avLst/>
              </a:prstGeom>
            </p:spPr>
          </p:pic>
          <p:sp>
            <p:nvSpPr>
              <p:cNvPr id="13" name="TextBox 12"/>
              <p:cNvSpPr txBox="1"/>
              <p:nvPr/>
            </p:nvSpPr>
            <p:spPr>
              <a:xfrm>
                <a:off x="6524495" y="8439466"/>
                <a:ext cx="2775645" cy="400110"/>
              </a:xfrm>
              <a:prstGeom prst="rect">
                <a:avLst/>
              </a:prstGeom>
              <a:noFill/>
            </p:spPr>
            <p:txBody>
              <a:bodyPr wrap="none" rtlCol="0">
                <a:spAutoFit/>
              </a:bodyPr>
              <a:lstStyle/>
              <a:p>
                <a:r>
                  <a:rPr lang="en-US" sz="2000" b="1" dirty="0" smtClean="0"/>
                  <a:t>Online viewing of article</a:t>
                </a:r>
                <a:endParaRPr lang="en-US" sz="2000" b="1" dirty="0"/>
              </a:p>
            </p:txBody>
          </p:sp>
        </p:grpSp>
      </p:grpSp>
    </p:spTree>
    <p:extLst>
      <p:ext uri="{BB962C8B-B14F-4D97-AF65-F5344CB8AC3E}">
        <p14:creationId xmlns:p14="http://schemas.microsoft.com/office/powerpoint/2010/main" val="2114943221"/>
      </p:ext>
    </p:extLst>
  </p:cSld>
  <p:clrMapOvr>
    <a:masterClrMapping/>
  </p:clrMapOvr>
  <p:transition spd="slow" advClick="0" advTm="7000">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Image result for charles darwin"/>
          <p:cNvSpPr>
            <a:spLocks noChangeAspect="1" noChangeArrowheads="1"/>
          </p:cNvSpPr>
          <p:nvPr/>
        </p:nvSpPr>
        <p:spPr bwMode="auto">
          <a:xfrm>
            <a:off x="323374" y="471725"/>
            <a:ext cx="1860233" cy="186023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6012" tIns="48006" rIns="96012" bIns="48006" numCol="1" anchor="t" anchorCtr="0" compatLnSpc="1">
            <a:prstTxWarp prst="textNoShape">
              <a:avLst/>
            </a:prstTxWarp>
          </a:bodyPr>
          <a:lstStyle/>
          <a:p>
            <a:endParaRPr lang="en-US" sz="2625"/>
          </a:p>
        </p:txBody>
      </p:sp>
      <p:sp>
        <p:nvSpPr>
          <p:cNvPr id="2" name="Rectangle 1"/>
          <p:cNvSpPr/>
          <p:nvPr/>
        </p:nvSpPr>
        <p:spPr>
          <a:xfrm>
            <a:off x="17377" y="7501230"/>
            <a:ext cx="12804543" cy="1477328"/>
          </a:xfrm>
          <a:prstGeom prst="rect">
            <a:avLst/>
          </a:prstGeom>
        </p:spPr>
        <p:txBody>
          <a:bodyPr wrap="square">
            <a:spAutoFit/>
          </a:bodyPr>
          <a:lstStyle/>
          <a:p>
            <a:r>
              <a:rPr lang="en-US" sz="3000" dirty="0" smtClean="0"/>
              <a:t>[t]he </a:t>
            </a:r>
            <a:r>
              <a:rPr lang="en-US" sz="3000" dirty="0"/>
              <a:t>result of habit in the peculiar shape and size of the </a:t>
            </a:r>
            <a:r>
              <a:rPr lang="en-US" sz="3000" dirty="0"/>
              <a:t>giraffe: little food and so </a:t>
            </a:r>
            <a:r>
              <a:rPr lang="en-US" sz="3000" dirty="0"/>
              <a:t>that it is obliged to browse on the leaves of trees and to make constant efforts to reach </a:t>
            </a:r>
            <a:r>
              <a:rPr lang="en-US" sz="3000" dirty="0"/>
              <a:t>them (</a:t>
            </a:r>
            <a:r>
              <a:rPr lang="en-US" sz="3000" dirty="0" err="1"/>
              <a:t>Larmarck</a:t>
            </a:r>
            <a:r>
              <a:rPr lang="en-US" sz="3000" dirty="0"/>
              <a:t> 1809)</a:t>
            </a:r>
            <a:endParaRPr lang="en-US" sz="3000" dirty="0"/>
          </a:p>
        </p:txBody>
      </p:sp>
      <p:pic>
        <p:nvPicPr>
          <p:cNvPr id="2058" name="Picture 10" descr="Charles Darwin, Alfred Wallace and Jean-Baptiste Lamarck. Important contributors in the history of evolutionary theory"/>
          <p:cNvPicPr>
            <a:picLocks noChangeAspect="1" noChangeArrowheads="1"/>
          </p:cNvPicPr>
          <p:nvPr/>
        </p:nvPicPr>
        <p:blipFill rotWithShape="1">
          <a:blip r:embed="rId2">
            <a:extLst>
              <a:ext uri="{28A0092B-C50C-407E-A947-70E740481C1C}">
                <a14:useLocalDpi xmlns:a14="http://schemas.microsoft.com/office/drawing/2010/main" val="0"/>
              </a:ext>
            </a:extLst>
          </a:blip>
          <a:srcRect l="69316" r="1998"/>
          <a:stretch/>
        </p:blipFill>
        <p:spPr bwMode="auto">
          <a:xfrm>
            <a:off x="-10863" y="1200148"/>
            <a:ext cx="5337149" cy="62019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4750" y="1200150"/>
            <a:ext cx="7767170" cy="6201968"/>
          </a:xfrm>
          <a:prstGeom prst="rect">
            <a:avLst/>
          </a:prstGeom>
        </p:spPr>
      </p:pic>
      <p:sp>
        <p:nvSpPr>
          <p:cNvPr id="8" name="TextBox 7"/>
          <p:cNvSpPr txBox="1"/>
          <p:nvPr/>
        </p:nvSpPr>
        <p:spPr>
          <a:xfrm>
            <a:off x="11337890" y="7045588"/>
            <a:ext cx="1429943" cy="350865"/>
          </a:xfrm>
          <a:prstGeom prst="rect">
            <a:avLst/>
          </a:prstGeom>
          <a:noFill/>
        </p:spPr>
        <p:txBody>
          <a:bodyPr wrap="none" rtlCol="0">
            <a:spAutoFit/>
          </a:bodyPr>
          <a:lstStyle/>
          <a:p>
            <a:r>
              <a:rPr lang="en-US" sz="1680" b="1" dirty="0">
                <a:solidFill>
                  <a:schemeClr val="bg2">
                    <a:lumMod val="25000"/>
                  </a:schemeClr>
                </a:solidFill>
              </a:rPr>
              <a:t>Doug </a:t>
            </a:r>
            <a:r>
              <a:rPr lang="en-US" sz="1680" b="1" dirty="0" err="1">
                <a:solidFill>
                  <a:schemeClr val="bg2">
                    <a:lumMod val="25000"/>
                  </a:schemeClr>
                </a:solidFill>
              </a:rPr>
              <a:t>Cavener</a:t>
            </a:r>
            <a:endParaRPr lang="en-US" sz="1680" b="1" dirty="0">
              <a:solidFill>
                <a:schemeClr val="bg2">
                  <a:lumMod val="25000"/>
                </a:schemeClr>
              </a:solidFill>
            </a:endParaRPr>
          </a:p>
        </p:txBody>
      </p:sp>
    </p:spTree>
    <p:extLst>
      <p:ext uri="{BB962C8B-B14F-4D97-AF65-F5344CB8AC3E}">
        <p14:creationId xmlns:p14="http://schemas.microsoft.com/office/powerpoint/2010/main" val="324012404"/>
      </p:ext>
    </p:extLst>
  </p:cSld>
  <p:clrMapOvr>
    <a:masterClrMapping/>
  </p:clrMapOvr>
  <p:transition spd="slow" advClick="0" advTm="8000">
    <p:fade thruBlk="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Image result for charles darwin"/>
          <p:cNvSpPr>
            <a:spLocks noChangeAspect="1" noChangeArrowheads="1"/>
          </p:cNvSpPr>
          <p:nvPr/>
        </p:nvSpPr>
        <p:spPr bwMode="auto">
          <a:xfrm>
            <a:off x="323374" y="471725"/>
            <a:ext cx="1860233" cy="186023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6012" tIns="48006" rIns="96012" bIns="48006" numCol="1" anchor="t" anchorCtr="0" compatLnSpc="1">
            <a:prstTxWarp prst="textNoShape">
              <a:avLst/>
            </a:prstTxWarp>
          </a:bodyPr>
          <a:lstStyle/>
          <a:p>
            <a:endParaRPr lang="en-US" sz="2625"/>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4749" y="1200151"/>
            <a:ext cx="7749794" cy="5166529"/>
          </a:xfrm>
          <a:prstGeom prst="rect">
            <a:avLst/>
          </a:prstGeom>
        </p:spPr>
      </p:pic>
      <p:pic>
        <p:nvPicPr>
          <p:cNvPr id="2054" name="Picture 6" descr="http://a4.files.biography.com/image/upload/c_fit,cs_srgb,dpr_1.0,h_1200,q_80,w_1200/MTE5NDg0MDU0OTM4NjE3MzU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1200151"/>
            <a:ext cx="5167704" cy="51677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60021" y="6900036"/>
            <a:ext cx="12514505" cy="1477328"/>
          </a:xfrm>
          <a:prstGeom prst="rect">
            <a:avLst/>
          </a:prstGeom>
        </p:spPr>
        <p:txBody>
          <a:bodyPr wrap="square">
            <a:spAutoFit/>
          </a:bodyPr>
          <a:lstStyle/>
          <a:p>
            <a:r>
              <a:rPr lang="en-US" sz="3000" dirty="0"/>
              <a:t>… </a:t>
            </a:r>
            <a:r>
              <a:rPr lang="en-US" sz="3000" dirty="0" smtClean="0"/>
              <a:t>[s]o </a:t>
            </a:r>
            <a:r>
              <a:rPr lang="en-US" sz="3000" dirty="0"/>
              <a:t>under nature with the nascent giraffe the individuals which were the highest browsers, and were able during dearth to reach even an inch or two above the others, will often have been </a:t>
            </a:r>
            <a:r>
              <a:rPr lang="en-US" sz="3000" dirty="0"/>
              <a:t>preserved </a:t>
            </a:r>
            <a:r>
              <a:rPr lang="en-US" sz="3000" dirty="0"/>
              <a:t>…. </a:t>
            </a:r>
            <a:r>
              <a:rPr lang="en-US" sz="3000" dirty="0"/>
              <a:t>(Darwin </a:t>
            </a:r>
            <a:r>
              <a:rPr lang="en-US" sz="3000" dirty="0"/>
              <a:t>1872)</a:t>
            </a:r>
            <a:endParaRPr lang="en-US" sz="3000" dirty="0"/>
          </a:p>
        </p:txBody>
      </p:sp>
    </p:spTree>
    <p:extLst>
      <p:ext uri="{BB962C8B-B14F-4D97-AF65-F5344CB8AC3E}">
        <p14:creationId xmlns:p14="http://schemas.microsoft.com/office/powerpoint/2010/main" val="2982757513"/>
      </p:ext>
    </p:extLst>
  </p:cSld>
  <p:clrMapOvr>
    <a:masterClrMapping/>
  </p:clrMapOvr>
  <p:transition spd="slow" advClick="0" advTm="8000">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 Box 2"/>
          <p:cNvSpPr txBox="1">
            <a:spLocks noChangeArrowheads="1"/>
          </p:cNvSpPr>
          <p:nvPr/>
        </p:nvSpPr>
        <p:spPr bwMode="auto">
          <a:xfrm>
            <a:off x="1600200" y="228600"/>
            <a:ext cx="7848600" cy="821749"/>
          </a:xfrm>
          <a:prstGeom prst="rect">
            <a:avLst/>
          </a:prstGeom>
          <a:noFill/>
          <a:ln w="19050">
            <a:noFill/>
            <a:miter lim="800000"/>
            <a:headEnd/>
            <a:tailEnd/>
          </a:ln>
        </p:spPr>
        <p:txBody>
          <a:bodyPr wrap="square" lIns="128001" tIns="64001" rIns="128001" bIns="64001">
            <a:spAutoFit/>
          </a:bodyPr>
          <a:lstStyle/>
          <a:p>
            <a:pPr marL="640003" algn="ctr"/>
            <a:r>
              <a:rPr lang="en-US" sz="4500" b="1" dirty="0" smtClean="0">
                <a:solidFill>
                  <a:schemeClr val="bg1"/>
                </a:solidFill>
                <a:latin typeface="Arial"/>
                <a:cs typeface="Arial"/>
              </a:rPr>
              <a:t>Giraffe Genome Project </a:t>
            </a:r>
          </a:p>
        </p:txBody>
      </p:sp>
      <p:grpSp>
        <p:nvGrpSpPr>
          <p:cNvPr id="6" name="Group 5"/>
          <p:cNvGrpSpPr/>
          <p:nvPr/>
        </p:nvGrpSpPr>
        <p:grpSpPr>
          <a:xfrm>
            <a:off x="541867" y="2743200"/>
            <a:ext cx="3928533" cy="6400799"/>
            <a:chOff x="541867" y="2743200"/>
            <a:chExt cx="3928533" cy="6400799"/>
          </a:xfrm>
        </p:grpSpPr>
        <p:pic>
          <p:nvPicPr>
            <p:cNvPr id="15" name="Picture 14" descr="Giraffe_Genome_NMAIST_PSU_2102_029.jpg"/>
            <p:cNvPicPr>
              <a:picLocks noChangeAspect="1"/>
            </p:cNvPicPr>
            <p:nvPr/>
          </p:nvPicPr>
          <p:blipFill rotWithShape="1">
            <a:blip r:embed="rId2" cstate="print"/>
            <a:srcRect l="37244" t="17197" r="30137" b="3031"/>
            <a:stretch/>
          </p:blipFill>
          <p:spPr>
            <a:xfrm>
              <a:off x="541867" y="2743200"/>
              <a:ext cx="3928533" cy="6400799"/>
            </a:xfrm>
            <a:prstGeom prst="rect">
              <a:avLst/>
            </a:prstGeom>
            <a:ln w="228600" cap="sq" cmpd="thickThin">
              <a:solidFill>
                <a:srgbClr val="000000"/>
              </a:solidFill>
              <a:prstDash val="solid"/>
              <a:miter lim="800000"/>
            </a:ln>
            <a:effectLst>
              <a:innerShdw blurRad="76200">
                <a:srgbClr val="000000"/>
              </a:innerShdw>
            </a:effectLst>
          </p:spPr>
        </p:pic>
        <p:pic>
          <p:nvPicPr>
            <p:cNvPr id="7" name="Picture 6"/>
            <p:cNvPicPr>
              <a:picLocks noChangeAspect="1"/>
            </p:cNvPicPr>
            <p:nvPr/>
          </p:nvPicPr>
          <p:blipFill rotWithShape="1">
            <a:blip r:embed="rId3">
              <a:extLst>
                <a:ext uri="{BEBA8EAE-BF5A-486C-A8C5-ECC9F3942E4B}">
                  <a14:imgProps xmlns:a14="http://schemas.microsoft.com/office/drawing/2010/main">
                    <a14:imgLayer r:embed="rId4">
                      <a14:imgEffect>
                        <a14:backgroundRemoval t="0" b="100000" l="10000" r="99000">
                          <a14:foregroundMark x1="99000" y1="97967" x2="99000" y2="99723"/>
                        </a14:backgroundRemoval>
                      </a14:imgEffect>
                    </a14:imgLayer>
                  </a14:imgProps>
                </a:ext>
              </a:extLst>
            </a:blip>
            <a:srcRect r="4453"/>
            <a:stretch/>
          </p:blipFill>
          <p:spPr>
            <a:xfrm>
              <a:off x="2290225" y="6324600"/>
              <a:ext cx="2180175" cy="2743200"/>
            </a:xfrm>
            <a:prstGeom prst="rect">
              <a:avLst/>
            </a:prstGeom>
          </p:spPr>
        </p:pic>
      </p:grpSp>
      <p:pic>
        <p:nvPicPr>
          <p:cNvPr id="8" name="Picture 2" descr="http://www.dnareplication.info/images/dnadoublehelix2.jpg"/>
          <p:cNvPicPr>
            <a:picLocks noChangeAspect="1" noChangeArrowheads="1"/>
          </p:cNvPicPr>
          <p:nvPr/>
        </p:nvPicPr>
        <p:blipFill>
          <a:blip r:embed="rId5" cstate="print">
            <a:clrChange>
              <a:clrFrom>
                <a:srgbClr val="000000"/>
              </a:clrFrom>
              <a:clrTo>
                <a:srgbClr val="000000">
                  <a:alpha val="0"/>
                </a:srgbClr>
              </a:clrTo>
            </a:clrChange>
            <a:lum bright="40000"/>
          </a:blip>
          <a:srcRect l="22807" t="15650" r="28839"/>
          <a:stretch>
            <a:fillRect/>
          </a:stretch>
        </p:blipFill>
        <p:spPr bwMode="auto">
          <a:xfrm rot="5400000">
            <a:off x="5822487" y="-4908082"/>
            <a:ext cx="1156635" cy="12801600"/>
          </a:xfrm>
          <a:prstGeom prst="rect">
            <a:avLst/>
          </a:prstGeom>
          <a:noFill/>
        </p:spPr>
      </p:pic>
      <p:sp>
        <p:nvSpPr>
          <p:cNvPr id="2" name="Rectangle 1"/>
          <p:cNvSpPr/>
          <p:nvPr/>
        </p:nvSpPr>
        <p:spPr>
          <a:xfrm>
            <a:off x="4876800" y="3581400"/>
            <a:ext cx="7543800" cy="2077492"/>
          </a:xfrm>
          <a:prstGeom prst="rect">
            <a:avLst/>
          </a:prstGeom>
        </p:spPr>
        <p:txBody>
          <a:bodyPr wrap="square">
            <a:spAutoFit/>
          </a:bodyPr>
          <a:lstStyle/>
          <a:p>
            <a:r>
              <a:rPr lang="en-US" sz="2400" dirty="0">
                <a:solidFill>
                  <a:schemeClr val="bg1"/>
                </a:solidFill>
                <a:latin typeface="Arial"/>
                <a:cs typeface="Arial"/>
              </a:rPr>
              <a:t>Project </a:t>
            </a:r>
            <a:r>
              <a:rPr lang="en-US" sz="2400" dirty="0" smtClean="0">
                <a:solidFill>
                  <a:schemeClr val="bg1"/>
                </a:solidFill>
                <a:latin typeface="Arial"/>
                <a:cs typeface="Arial"/>
              </a:rPr>
              <a:t>Leaders</a:t>
            </a:r>
          </a:p>
          <a:p>
            <a:endParaRPr lang="en-US" sz="900" dirty="0">
              <a:solidFill>
                <a:schemeClr val="bg1"/>
              </a:solidFill>
              <a:latin typeface="Arial"/>
              <a:cs typeface="Arial"/>
            </a:endParaRPr>
          </a:p>
          <a:p>
            <a:r>
              <a:rPr lang="en-US" sz="2400" dirty="0">
                <a:solidFill>
                  <a:schemeClr val="bg1"/>
                </a:solidFill>
                <a:latin typeface="Arial"/>
                <a:cs typeface="Arial"/>
              </a:rPr>
              <a:t> </a:t>
            </a:r>
            <a:r>
              <a:rPr lang="en-US" sz="2400" dirty="0" smtClean="0">
                <a:solidFill>
                  <a:schemeClr val="bg1"/>
                </a:solidFill>
                <a:latin typeface="Arial"/>
                <a:cs typeface="Arial"/>
              </a:rPr>
              <a:t>  Douglas </a:t>
            </a:r>
            <a:r>
              <a:rPr lang="en-US" sz="2400" dirty="0">
                <a:solidFill>
                  <a:schemeClr val="bg1"/>
                </a:solidFill>
                <a:latin typeface="Arial"/>
                <a:cs typeface="Arial"/>
              </a:rPr>
              <a:t>Cavener, Penn </a:t>
            </a:r>
            <a:r>
              <a:rPr lang="en-US" sz="2400" dirty="0" smtClean="0">
                <a:solidFill>
                  <a:schemeClr val="bg1"/>
                </a:solidFill>
                <a:latin typeface="Arial"/>
                <a:cs typeface="Arial"/>
              </a:rPr>
              <a:t>State University -USA</a:t>
            </a:r>
          </a:p>
          <a:p>
            <a:r>
              <a:rPr lang="en-US" sz="2400" dirty="0">
                <a:solidFill>
                  <a:schemeClr val="bg1"/>
                </a:solidFill>
                <a:latin typeface="Arial"/>
                <a:cs typeface="Arial"/>
              </a:rPr>
              <a:t> </a:t>
            </a:r>
            <a:r>
              <a:rPr lang="en-US" sz="2400" dirty="0" smtClean="0">
                <a:solidFill>
                  <a:schemeClr val="bg1"/>
                </a:solidFill>
                <a:latin typeface="Arial"/>
                <a:cs typeface="Arial"/>
              </a:rPr>
              <a:t>  Morris Agaba, Nelson Mandela African Institute </a:t>
            </a:r>
          </a:p>
          <a:p>
            <a:r>
              <a:rPr lang="en-US" sz="2400" dirty="0">
                <a:solidFill>
                  <a:schemeClr val="bg1"/>
                </a:solidFill>
                <a:latin typeface="Arial"/>
                <a:cs typeface="Arial"/>
              </a:rPr>
              <a:t> </a:t>
            </a:r>
            <a:r>
              <a:rPr lang="en-US" sz="2400" dirty="0" smtClean="0">
                <a:solidFill>
                  <a:schemeClr val="bg1"/>
                </a:solidFill>
                <a:latin typeface="Arial"/>
                <a:cs typeface="Arial"/>
              </a:rPr>
              <a:t>      for Science and Technology - Tanzania</a:t>
            </a:r>
            <a:endParaRPr lang="en-US" sz="2400" dirty="0">
              <a:solidFill>
                <a:schemeClr val="bg1"/>
              </a:solidFill>
              <a:latin typeface="Arial"/>
              <a:cs typeface="Arial"/>
            </a:endParaRPr>
          </a:p>
          <a:p>
            <a:r>
              <a:rPr lang="en-US" sz="2400" dirty="0">
                <a:solidFill>
                  <a:schemeClr val="bg1"/>
                </a:solidFill>
                <a:latin typeface="Arial"/>
                <a:cs typeface="Arial"/>
              </a:rPr>
              <a:t> </a:t>
            </a:r>
            <a:r>
              <a:rPr lang="en-US" sz="2400" dirty="0" smtClean="0">
                <a:solidFill>
                  <a:schemeClr val="bg1"/>
                </a:solidFill>
                <a:latin typeface="Arial"/>
                <a:cs typeface="Arial"/>
              </a:rPr>
              <a:t> </a:t>
            </a:r>
            <a:endParaRPr lang="en-US" sz="2400" dirty="0">
              <a:solidFill>
                <a:schemeClr val="bg1"/>
              </a:solidFill>
              <a:latin typeface="Arial"/>
              <a:cs typeface="Arial"/>
            </a:endParaRPr>
          </a:p>
        </p:txBody>
      </p:sp>
      <p:pic>
        <p:nvPicPr>
          <p:cNvPr id="3" name="Picture 2"/>
          <p:cNvPicPr>
            <a:picLocks noChangeAspect="1"/>
          </p:cNvPicPr>
          <p:nvPr/>
        </p:nvPicPr>
        <p:blipFill rotWithShape="1">
          <a:blip r:embed="rId6">
            <a:extLst>
              <a:ext uri="{BEBA8EAE-BF5A-486C-A8C5-ECC9F3942E4B}">
                <a14:imgProps xmlns:a14="http://schemas.microsoft.com/office/drawing/2010/main">
                  <a14:imgLayer r:embed="rId7">
                    <a14:imgEffect>
                      <a14:sharpenSoften amount="-11000"/>
                    </a14:imgEffect>
                    <a14:imgEffect>
                      <a14:colorTemperature colorTemp="7152"/>
                    </a14:imgEffect>
                    <a14:imgEffect>
                      <a14:brightnessContrast bright="50000"/>
                    </a14:imgEffect>
                  </a14:imgLayer>
                </a14:imgProps>
              </a:ext>
            </a:extLst>
          </a:blip>
          <a:srcRect b="2685"/>
          <a:stretch/>
        </p:blipFill>
        <p:spPr>
          <a:xfrm>
            <a:off x="8610600" y="5486400"/>
            <a:ext cx="2590800" cy="2762498"/>
          </a:xfrm>
          <a:prstGeom prst="rect">
            <a:avLst/>
          </a:prstGeom>
        </p:spPr>
      </p:pic>
      <p:sp>
        <p:nvSpPr>
          <p:cNvPr id="5" name="Rectangle 4"/>
          <p:cNvSpPr/>
          <p:nvPr/>
        </p:nvSpPr>
        <p:spPr>
          <a:xfrm>
            <a:off x="609600" y="2133600"/>
            <a:ext cx="13639800" cy="461665"/>
          </a:xfrm>
          <a:prstGeom prst="rect">
            <a:avLst/>
          </a:prstGeom>
        </p:spPr>
        <p:txBody>
          <a:bodyPr wrap="square">
            <a:spAutoFit/>
          </a:bodyPr>
          <a:lstStyle/>
          <a:p>
            <a:r>
              <a:rPr lang="en-US" sz="2400" dirty="0">
                <a:solidFill>
                  <a:schemeClr val="bg1"/>
                </a:solidFill>
                <a:latin typeface="Arial"/>
                <a:cs typeface="Arial"/>
              </a:rPr>
              <a:t>Penn </a:t>
            </a:r>
            <a:r>
              <a:rPr lang="en-US" sz="2400" dirty="0" smtClean="0">
                <a:solidFill>
                  <a:schemeClr val="bg1"/>
                </a:solidFill>
                <a:latin typeface="Arial"/>
                <a:cs typeface="Arial"/>
              </a:rPr>
              <a:t>State University and  </a:t>
            </a:r>
            <a:r>
              <a:rPr lang="en-US" sz="2400" dirty="0">
                <a:solidFill>
                  <a:schemeClr val="bg1"/>
                </a:solidFill>
                <a:latin typeface="Arial"/>
                <a:cs typeface="Arial"/>
              </a:rPr>
              <a:t>Nelson Mandela African Institute for Science </a:t>
            </a:r>
            <a:r>
              <a:rPr lang="en-US" sz="2400" dirty="0" smtClean="0">
                <a:solidFill>
                  <a:schemeClr val="bg1"/>
                </a:solidFill>
                <a:latin typeface="Arial"/>
                <a:cs typeface="Arial"/>
              </a:rPr>
              <a:t>&amp; Technology </a:t>
            </a:r>
            <a:endParaRPr lang="en-US" sz="2400" dirty="0"/>
          </a:p>
        </p:txBody>
      </p:sp>
      <p:sp>
        <p:nvSpPr>
          <p:cNvPr id="11" name="Text Box 2"/>
          <p:cNvSpPr txBox="1">
            <a:spLocks noChangeArrowheads="1"/>
          </p:cNvSpPr>
          <p:nvPr/>
        </p:nvSpPr>
        <p:spPr bwMode="auto">
          <a:xfrm>
            <a:off x="4572000" y="2514600"/>
            <a:ext cx="8382000" cy="1606580"/>
          </a:xfrm>
          <a:prstGeom prst="rect">
            <a:avLst/>
          </a:prstGeom>
          <a:noFill/>
          <a:ln w="19050">
            <a:noFill/>
            <a:miter lim="800000"/>
            <a:headEnd/>
            <a:tailEnd/>
          </a:ln>
        </p:spPr>
        <p:txBody>
          <a:bodyPr wrap="square" lIns="128001" tIns="64001" rIns="128001" bIns="64001">
            <a:spAutoFit/>
          </a:bodyPr>
          <a:lstStyle/>
          <a:p>
            <a:pPr marL="403225" indent="-342900"/>
            <a:r>
              <a:rPr lang="en-US" sz="2400" dirty="0" smtClean="0">
                <a:solidFill>
                  <a:schemeClr val="bg1"/>
                </a:solidFill>
                <a:latin typeface="Arial"/>
                <a:cs typeface="Arial"/>
              </a:rPr>
              <a:t> teamed </a:t>
            </a:r>
            <a:r>
              <a:rPr lang="en-US" sz="2400" dirty="0">
                <a:solidFill>
                  <a:schemeClr val="bg1"/>
                </a:solidFill>
                <a:latin typeface="Arial"/>
                <a:cs typeface="Arial"/>
              </a:rPr>
              <a:t>together to sequence </a:t>
            </a:r>
            <a:r>
              <a:rPr lang="en-US" sz="2400" dirty="0" smtClean="0">
                <a:solidFill>
                  <a:schemeClr val="bg1"/>
                </a:solidFill>
                <a:latin typeface="Arial"/>
                <a:cs typeface="Arial"/>
              </a:rPr>
              <a:t>and analyze the </a:t>
            </a:r>
            <a:r>
              <a:rPr lang="en-US" sz="2400" dirty="0">
                <a:solidFill>
                  <a:schemeClr val="bg1"/>
                </a:solidFill>
                <a:latin typeface="Arial"/>
                <a:cs typeface="Arial"/>
              </a:rPr>
              <a:t>genomes </a:t>
            </a:r>
            <a:endParaRPr lang="en-US" sz="2400" dirty="0" smtClean="0">
              <a:solidFill>
                <a:schemeClr val="bg1"/>
              </a:solidFill>
              <a:latin typeface="Arial"/>
              <a:cs typeface="Arial"/>
            </a:endParaRPr>
          </a:p>
          <a:p>
            <a:pPr marL="403225" indent="-342900"/>
            <a:r>
              <a:rPr lang="en-US" sz="2400" dirty="0">
                <a:solidFill>
                  <a:schemeClr val="bg1"/>
                </a:solidFill>
                <a:latin typeface="Arial"/>
                <a:cs typeface="Arial"/>
              </a:rPr>
              <a:t> </a:t>
            </a:r>
            <a:r>
              <a:rPr lang="en-US" sz="2400" dirty="0" smtClean="0">
                <a:solidFill>
                  <a:schemeClr val="bg1"/>
                </a:solidFill>
                <a:latin typeface="Arial"/>
                <a:cs typeface="Arial"/>
              </a:rPr>
              <a:t>of </a:t>
            </a:r>
            <a:r>
              <a:rPr lang="en-US" sz="2400" dirty="0">
                <a:solidFill>
                  <a:schemeClr val="bg1"/>
                </a:solidFill>
                <a:latin typeface="Arial"/>
                <a:cs typeface="Arial"/>
              </a:rPr>
              <a:t>the </a:t>
            </a:r>
            <a:r>
              <a:rPr lang="en-US" sz="2400" dirty="0" smtClean="0">
                <a:solidFill>
                  <a:schemeClr val="bg1"/>
                </a:solidFill>
                <a:latin typeface="Arial"/>
                <a:cs typeface="Arial"/>
              </a:rPr>
              <a:t>Giraffe and Okapi.</a:t>
            </a:r>
          </a:p>
          <a:p>
            <a:pPr marL="403225" indent="-342900"/>
            <a:endParaRPr lang="en-US" sz="2400" dirty="0" smtClean="0">
              <a:solidFill>
                <a:schemeClr val="bg1"/>
              </a:solidFill>
              <a:latin typeface="Arial"/>
              <a:cs typeface="Arial"/>
            </a:endParaRPr>
          </a:p>
          <a:p>
            <a:r>
              <a:rPr lang="en-US" sz="2400" dirty="0" smtClean="0">
                <a:solidFill>
                  <a:schemeClr val="bg1"/>
                </a:solidFill>
                <a:latin typeface="Arial"/>
                <a:cs typeface="Arial"/>
              </a:rPr>
              <a:t>      </a:t>
            </a:r>
          </a:p>
        </p:txBody>
      </p:sp>
      <p:pic>
        <p:nvPicPr>
          <p:cNvPr id="4" name="Picture 3" descr="Doug_Cavener_photo.JPG"/>
          <p:cNvPicPr>
            <a:picLocks noChangeAspect="1"/>
          </p:cNvPicPr>
          <p:nvPr/>
        </p:nvPicPr>
        <p:blipFill rotWithShape="1">
          <a:blip r:embed="rId8" cstate="print">
            <a:extLst>
              <a:ext uri="{BEBA8EAE-BF5A-486C-A8C5-ECC9F3942E4B}">
                <a14:imgProps xmlns:a14="http://schemas.microsoft.com/office/drawing/2010/main">
                  <a14:imgLayer r:embed="rId9">
                    <a14:imgEffect>
                      <a14:colorTemperature colorTemp="7587"/>
                    </a14:imgEffect>
                    <a14:imgEffect>
                      <a14:saturation sat="135000"/>
                    </a14:imgEffect>
                  </a14:imgLayer>
                </a14:imgProps>
              </a:ext>
              <a:ext uri="{28A0092B-C50C-407E-A947-70E740481C1C}">
                <a14:useLocalDpi xmlns:a14="http://schemas.microsoft.com/office/drawing/2010/main" val="0"/>
              </a:ext>
            </a:extLst>
          </a:blip>
          <a:srcRect l="9756" t="2168" r="9756" b="8401"/>
          <a:stretch/>
        </p:blipFill>
        <p:spPr>
          <a:xfrm>
            <a:off x="6019800" y="5477933"/>
            <a:ext cx="2514600" cy="2794000"/>
          </a:xfrm>
          <a:prstGeom prst="rect">
            <a:avLst/>
          </a:prstGeom>
        </p:spPr>
      </p:pic>
    </p:spTree>
    <p:extLst>
      <p:ext uri="{BB962C8B-B14F-4D97-AF65-F5344CB8AC3E}">
        <p14:creationId xmlns:p14="http://schemas.microsoft.com/office/powerpoint/2010/main" val="3466395953"/>
      </p:ext>
    </p:extLst>
  </p:cSld>
  <p:clrMapOvr>
    <a:masterClrMapping/>
  </p:clrMapOvr>
  <p:transition spd="slow" advClick="0" advTm="7000">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4" name="TextBox 3"/>
          <p:cNvSpPr txBox="1"/>
          <p:nvPr/>
        </p:nvSpPr>
        <p:spPr>
          <a:xfrm>
            <a:off x="1905000" y="381000"/>
            <a:ext cx="9213356" cy="830997"/>
          </a:xfrm>
          <a:prstGeom prst="rect">
            <a:avLst/>
          </a:prstGeom>
          <a:noFill/>
        </p:spPr>
        <p:txBody>
          <a:bodyPr wrap="none" rtlCol="0">
            <a:spAutoFit/>
          </a:bodyPr>
          <a:lstStyle/>
          <a:p>
            <a:r>
              <a:rPr lang="en-US" sz="4800" dirty="0">
                <a:solidFill>
                  <a:schemeClr val="bg1"/>
                </a:solidFill>
                <a:latin typeface="+mj-lt"/>
                <a:cs typeface="Arial"/>
              </a:rPr>
              <a:t>G</a:t>
            </a:r>
            <a:r>
              <a:rPr lang="en-US" sz="4800" dirty="0" smtClean="0">
                <a:solidFill>
                  <a:schemeClr val="bg1"/>
                </a:solidFill>
                <a:latin typeface="+mj-lt"/>
                <a:cs typeface="Arial"/>
              </a:rPr>
              <a:t>oals of the Giraffe Genome Project</a:t>
            </a:r>
            <a:endParaRPr lang="en-US" sz="4800" dirty="0">
              <a:latin typeface="+mj-lt"/>
              <a:cs typeface="Arial"/>
            </a:endParaRPr>
          </a:p>
        </p:txBody>
      </p:sp>
      <p:pic>
        <p:nvPicPr>
          <p:cNvPr id="6" name="Picture 5" descr="male giraffe photo.2.jpg"/>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7819" t="2447" r="15443"/>
          <a:stretch/>
        </p:blipFill>
        <p:spPr>
          <a:xfrm flipH="1">
            <a:off x="304800" y="1955800"/>
            <a:ext cx="3558920" cy="6426200"/>
          </a:xfrm>
          <a:prstGeom prst="rect">
            <a:avLst/>
          </a:prstGeom>
        </p:spPr>
      </p:pic>
      <p:sp>
        <p:nvSpPr>
          <p:cNvPr id="10" name="Text Box 2"/>
          <p:cNvSpPr txBox="1">
            <a:spLocks noChangeArrowheads="1"/>
          </p:cNvSpPr>
          <p:nvPr/>
        </p:nvSpPr>
        <p:spPr bwMode="auto">
          <a:xfrm>
            <a:off x="3934152" y="2362200"/>
            <a:ext cx="8486448" cy="5546120"/>
          </a:xfrm>
          <a:prstGeom prst="rect">
            <a:avLst/>
          </a:prstGeom>
          <a:noFill/>
          <a:ln w="19050">
            <a:noFill/>
            <a:miter lim="800000"/>
            <a:headEnd/>
            <a:tailEnd/>
          </a:ln>
        </p:spPr>
        <p:txBody>
          <a:bodyPr wrap="square" lIns="128001" tIns="64001" rIns="128001" bIns="64001">
            <a:spAutoFit/>
          </a:bodyPr>
          <a:lstStyle/>
          <a:p>
            <a:pPr marL="640003"/>
            <a:r>
              <a:rPr lang="en-US" sz="3200" dirty="0" smtClean="0">
                <a:solidFill>
                  <a:schemeClr val="bg1"/>
                </a:solidFill>
                <a:latin typeface="+mj-lt"/>
                <a:cs typeface="Arial"/>
              </a:rPr>
              <a:t>Discover the genetic basis of giraffe’s long neck and legs, and associated cardiovascular adaptations.</a:t>
            </a:r>
          </a:p>
          <a:p>
            <a:pPr marL="640003"/>
            <a:endParaRPr lang="en-US" sz="3200" dirty="0">
              <a:solidFill>
                <a:schemeClr val="bg1"/>
              </a:solidFill>
              <a:latin typeface="+mj-lt"/>
              <a:cs typeface="Arial"/>
            </a:endParaRPr>
          </a:p>
          <a:p>
            <a:pPr marL="640003"/>
            <a:r>
              <a:rPr lang="en-US" sz="3200" dirty="0" smtClean="0">
                <a:solidFill>
                  <a:schemeClr val="bg1"/>
                </a:solidFill>
                <a:latin typeface="+mj-lt"/>
                <a:cs typeface="Arial"/>
              </a:rPr>
              <a:t>Identify unique adaptations related to nutrition and disease</a:t>
            </a:r>
          </a:p>
          <a:p>
            <a:pPr marL="640003"/>
            <a:endParaRPr lang="en-US" sz="3200" dirty="0" smtClean="0">
              <a:solidFill>
                <a:schemeClr val="bg1"/>
              </a:solidFill>
              <a:latin typeface="+mj-lt"/>
              <a:cs typeface="Arial"/>
            </a:endParaRPr>
          </a:p>
          <a:p>
            <a:pPr marL="640003"/>
            <a:endParaRPr lang="en-US" sz="3200" dirty="0">
              <a:solidFill>
                <a:schemeClr val="bg1"/>
              </a:solidFill>
              <a:latin typeface="+mj-lt"/>
              <a:cs typeface="Arial"/>
            </a:endParaRPr>
          </a:p>
          <a:p>
            <a:pPr marL="640003"/>
            <a:r>
              <a:rPr lang="en-US" sz="3200" dirty="0" smtClean="0">
                <a:solidFill>
                  <a:schemeClr val="bg1"/>
                </a:solidFill>
                <a:latin typeface="+mj-lt"/>
                <a:cs typeface="Arial"/>
              </a:rPr>
              <a:t>Stimulate national </a:t>
            </a:r>
            <a:r>
              <a:rPr lang="en-US" sz="3200" dirty="0">
                <a:solidFill>
                  <a:schemeClr val="bg1"/>
                </a:solidFill>
                <a:latin typeface="+mj-lt"/>
                <a:cs typeface="Arial"/>
              </a:rPr>
              <a:t>pride in Tanzania of its iconic </a:t>
            </a:r>
            <a:r>
              <a:rPr lang="en-US" sz="3200" dirty="0" smtClean="0">
                <a:solidFill>
                  <a:schemeClr val="bg1"/>
                </a:solidFill>
                <a:latin typeface="+mj-lt"/>
                <a:cs typeface="Arial"/>
              </a:rPr>
              <a:t>symbol  &amp; promote giraffe conservation.</a:t>
            </a:r>
          </a:p>
        </p:txBody>
      </p:sp>
    </p:spTree>
    <p:extLst>
      <p:ext uri="{BB962C8B-B14F-4D97-AF65-F5344CB8AC3E}">
        <p14:creationId xmlns:p14="http://schemas.microsoft.com/office/powerpoint/2010/main" val="1105189392"/>
      </p:ext>
    </p:extLst>
  </p:cSld>
  <p:clrMapOvr>
    <a:masterClrMapping/>
  </p:clrMapOvr>
  <p:transition spd="slow" advClick="0" advTm="8000">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1" name="Text Box 2"/>
          <p:cNvSpPr txBox="1">
            <a:spLocks noChangeArrowheads="1"/>
          </p:cNvSpPr>
          <p:nvPr/>
        </p:nvSpPr>
        <p:spPr bwMode="auto">
          <a:xfrm>
            <a:off x="3581400" y="1219200"/>
            <a:ext cx="8991600" cy="6669504"/>
          </a:xfrm>
          <a:prstGeom prst="rect">
            <a:avLst/>
          </a:prstGeom>
          <a:noFill/>
          <a:ln w="19050">
            <a:noFill/>
            <a:miter lim="800000"/>
            <a:headEnd/>
            <a:tailEnd/>
          </a:ln>
        </p:spPr>
        <p:txBody>
          <a:bodyPr wrap="square" lIns="128001" tIns="64001" rIns="128001" bIns="64001">
            <a:spAutoFit/>
          </a:bodyPr>
          <a:lstStyle/>
          <a:p>
            <a:pPr marL="342900" indent="-342900">
              <a:lnSpc>
                <a:spcPts val="3000"/>
              </a:lnSpc>
              <a:buFont typeface="Arial"/>
              <a:buChar char="•"/>
            </a:pPr>
            <a:r>
              <a:rPr lang="en-US" sz="2800" dirty="0" smtClean="0">
                <a:solidFill>
                  <a:schemeClr val="bg1"/>
                </a:solidFill>
                <a:cs typeface="Arial"/>
              </a:rPr>
              <a:t>Okapi lacks the extreme neck and leg elongation and cardiovascular adaptations.</a:t>
            </a:r>
          </a:p>
          <a:p>
            <a:pPr marL="342900" indent="-342900">
              <a:lnSpc>
                <a:spcPts val="3000"/>
              </a:lnSpc>
              <a:buFont typeface="Arial"/>
              <a:buChar char="•"/>
            </a:pPr>
            <a:endParaRPr lang="en-US" sz="2800" dirty="0" smtClean="0">
              <a:solidFill>
                <a:schemeClr val="bg1"/>
              </a:solidFill>
              <a:cs typeface="Arial"/>
            </a:endParaRPr>
          </a:p>
          <a:p>
            <a:pPr marL="342900" indent="-342900">
              <a:lnSpc>
                <a:spcPts val="3000"/>
              </a:lnSpc>
              <a:buFont typeface="Arial"/>
              <a:buChar char="•"/>
            </a:pPr>
            <a:r>
              <a:rPr lang="en-US" sz="2800" dirty="0" smtClean="0">
                <a:solidFill>
                  <a:schemeClr val="bg1"/>
                </a:solidFill>
                <a:cs typeface="Arial"/>
              </a:rPr>
              <a:t>Common features: skull morphology, ossicones (male only in okapi) dentation formula, lobed canines, long legs and splayed drinking, long tongues, and neck fighting.</a:t>
            </a:r>
          </a:p>
          <a:p>
            <a:pPr marL="342900" indent="-342900">
              <a:lnSpc>
                <a:spcPts val="3000"/>
              </a:lnSpc>
              <a:buFont typeface="Arial"/>
              <a:buChar char="•"/>
            </a:pPr>
            <a:endParaRPr lang="en-US" sz="2800" dirty="0" smtClean="0">
              <a:solidFill>
                <a:schemeClr val="bg1"/>
              </a:solidFill>
              <a:cs typeface="Arial"/>
            </a:endParaRPr>
          </a:p>
          <a:p>
            <a:pPr marL="342900" indent="-342900">
              <a:lnSpc>
                <a:spcPts val="3000"/>
              </a:lnSpc>
              <a:buFont typeface="Arial"/>
              <a:buChar char="•"/>
            </a:pPr>
            <a:r>
              <a:rPr lang="en-US" sz="2800" dirty="0" smtClean="0">
                <a:solidFill>
                  <a:srgbClr val="FFFFFF"/>
                </a:solidFill>
                <a:cs typeface="Arial"/>
              </a:rPr>
              <a:t>Visual perception is </a:t>
            </a:r>
            <a:r>
              <a:rPr lang="en-US" sz="2800" dirty="0">
                <a:solidFill>
                  <a:srgbClr val="FFFFFF"/>
                </a:solidFill>
                <a:cs typeface="Arial"/>
              </a:rPr>
              <a:t>much more </a:t>
            </a:r>
            <a:r>
              <a:rPr lang="en-US" sz="2800" dirty="0" smtClean="0">
                <a:solidFill>
                  <a:srgbClr val="FFFFFF"/>
                </a:solidFill>
                <a:cs typeface="Arial"/>
              </a:rPr>
              <a:t>pronounced in giraffe than okapi, and is correlated with giraffe's </a:t>
            </a:r>
            <a:r>
              <a:rPr lang="en-US" sz="2800" dirty="0">
                <a:solidFill>
                  <a:srgbClr val="FFFFFF"/>
                </a:solidFill>
                <a:cs typeface="Arial"/>
              </a:rPr>
              <a:t>large eyes and preference for open savannahs, as opposed to </a:t>
            </a:r>
            <a:r>
              <a:rPr lang="en-US" sz="2800" dirty="0" smtClean="0">
                <a:solidFill>
                  <a:srgbClr val="FFFFFF"/>
                </a:solidFill>
                <a:cs typeface="Arial"/>
              </a:rPr>
              <a:t> Okapi’s preference for closed </a:t>
            </a:r>
            <a:r>
              <a:rPr lang="en-US" sz="2800" dirty="0">
                <a:solidFill>
                  <a:srgbClr val="FFFFFF"/>
                </a:solidFill>
                <a:cs typeface="Arial"/>
              </a:rPr>
              <a:t>forests</a:t>
            </a:r>
            <a:r>
              <a:rPr lang="en-US" sz="2800" dirty="0" smtClean="0">
                <a:solidFill>
                  <a:srgbClr val="FFFFFF"/>
                </a:solidFill>
                <a:cs typeface="Arial"/>
              </a:rPr>
              <a:t>.</a:t>
            </a:r>
          </a:p>
          <a:p>
            <a:pPr marL="342900" indent="-342900">
              <a:lnSpc>
                <a:spcPts val="3000"/>
              </a:lnSpc>
              <a:buFont typeface="Arial"/>
              <a:buChar char="•"/>
            </a:pPr>
            <a:endParaRPr lang="en-US" sz="2800" dirty="0" smtClean="0">
              <a:solidFill>
                <a:srgbClr val="FFFFFF"/>
              </a:solidFill>
              <a:cs typeface="Arial"/>
            </a:endParaRPr>
          </a:p>
          <a:p>
            <a:pPr marL="342900" indent="-342900">
              <a:lnSpc>
                <a:spcPts val="3000"/>
              </a:lnSpc>
              <a:buFont typeface="Arial"/>
              <a:buChar char="•"/>
            </a:pPr>
            <a:r>
              <a:rPr lang="en-US" sz="2800" dirty="0" smtClean="0">
                <a:solidFill>
                  <a:srgbClr val="FFFFFF"/>
                </a:solidFill>
                <a:cs typeface="Arial"/>
              </a:rPr>
              <a:t>Giraffe 3-4 sacral vertebrae; okapi 5 </a:t>
            </a:r>
          </a:p>
          <a:p>
            <a:pPr marL="342900" indent="-342900">
              <a:lnSpc>
                <a:spcPts val="3000"/>
              </a:lnSpc>
              <a:buFont typeface="Arial"/>
              <a:buChar char="•"/>
            </a:pPr>
            <a:endParaRPr lang="en-US" sz="2800" dirty="0" smtClean="0">
              <a:solidFill>
                <a:srgbClr val="FFFFFF"/>
              </a:solidFill>
              <a:cs typeface="Arial"/>
            </a:endParaRPr>
          </a:p>
          <a:p>
            <a:pPr marL="342900" indent="-342900">
              <a:lnSpc>
                <a:spcPts val="3000"/>
              </a:lnSpc>
              <a:buFont typeface="Arial"/>
              <a:buChar char="•"/>
            </a:pPr>
            <a:r>
              <a:rPr lang="en-US" sz="2800" dirty="0" smtClean="0">
                <a:solidFill>
                  <a:srgbClr val="FFFFFF"/>
                </a:solidFill>
                <a:cs typeface="Arial"/>
              </a:rPr>
              <a:t>Okapi have scent glands above each hoof; giraffe</a:t>
            </a:r>
            <a:r>
              <a:rPr lang="en-US" sz="2800" dirty="0">
                <a:solidFill>
                  <a:srgbClr val="FFFFFF"/>
                </a:solidFill>
                <a:cs typeface="Arial"/>
              </a:rPr>
              <a:t> </a:t>
            </a:r>
            <a:r>
              <a:rPr lang="en-US" sz="2800" dirty="0" smtClean="0">
                <a:solidFill>
                  <a:srgbClr val="FFFFFF"/>
                </a:solidFill>
                <a:cs typeface="Arial"/>
              </a:rPr>
              <a:t>does not</a:t>
            </a:r>
          </a:p>
          <a:p>
            <a:pPr marL="342900" indent="-342900">
              <a:lnSpc>
                <a:spcPts val="3000"/>
              </a:lnSpc>
              <a:buFont typeface="Arial"/>
              <a:buChar char="•"/>
            </a:pPr>
            <a:endParaRPr lang="en-US" sz="2800" dirty="0" smtClean="0">
              <a:solidFill>
                <a:srgbClr val="FFFFFF"/>
              </a:solidFill>
              <a:cs typeface="Arial"/>
            </a:endParaRPr>
          </a:p>
          <a:p>
            <a:pPr marL="342900" indent="-342900">
              <a:lnSpc>
                <a:spcPts val="3000"/>
              </a:lnSpc>
              <a:buFont typeface="Arial"/>
              <a:buChar char="•"/>
            </a:pPr>
            <a:r>
              <a:rPr lang="en-US" sz="2800" dirty="0" smtClean="0">
                <a:solidFill>
                  <a:srgbClr val="FFFFFF"/>
                </a:solidFill>
                <a:cs typeface="Arial"/>
              </a:rPr>
              <a:t>Okapi licking grooming behavior is common; giraffe not</a:t>
            </a:r>
            <a:endParaRPr lang="en-US" sz="2800" dirty="0">
              <a:solidFill>
                <a:srgbClr val="FFFFFF"/>
              </a:solidFill>
              <a:cs typeface="Arial"/>
            </a:endParaRPr>
          </a:p>
        </p:txBody>
      </p:sp>
      <p:pic>
        <p:nvPicPr>
          <p:cNvPr id="15" name="Picture 14" descr="Giraffe_Genome_NMAIST_PSU_2102_029.jpg"/>
          <p:cNvPicPr>
            <a:picLocks noChangeAspect="1"/>
          </p:cNvPicPr>
          <p:nvPr/>
        </p:nvPicPr>
        <p:blipFill rotWithShape="1">
          <a:blip r:embed="rId2" cstate="print"/>
          <a:srcRect l="30283" t="15628" r="31022" b="3030"/>
          <a:stretch/>
        </p:blipFill>
        <p:spPr>
          <a:xfrm>
            <a:off x="228601" y="822670"/>
            <a:ext cx="3276600" cy="4588796"/>
          </a:xfrm>
          <a:prstGeom prst="rect">
            <a:avLst/>
          </a:prstGeom>
          <a:ln w="228600" cap="sq" cmpd="thickThin">
            <a:solidFill>
              <a:srgbClr val="000000"/>
            </a:solidFill>
            <a:prstDash val="solid"/>
            <a:miter lim="800000"/>
          </a:ln>
          <a:effectLst>
            <a:innerShdw blurRad="76200">
              <a:srgbClr val="000000"/>
            </a:innerShdw>
          </a:effectLst>
        </p:spPr>
      </p:pic>
      <p:pic>
        <p:nvPicPr>
          <p:cNvPr id="6" name="Picture 5"/>
          <p:cNvPicPr>
            <a:picLocks noChangeAspect="1"/>
          </p:cNvPicPr>
          <p:nvPr/>
        </p:nvPicPr>
        <p:blipFill rotWithShape="1">
          <a:blip r:embed="rId3"/>
          <a:srcRect t="-1" b="7216"/>
          <a:stretch/>
        </p:blipFill>
        <p:spPr>
          <a:xfrm>
            <a:off x="7848601" y="7856913"/>
            <a:ext cx="2895600" cy="1744287"/>
          </a:xfrm>
          <a:prstGeom prst="rect">
            <a:avLst/>
          </a:prstGeom>
        </p:spPr>
      </p:pic>
      <p:pic>
        <p:nvPicPr>
          <p:cNvPr id="5" name="Picture 4"/>
          <p:cNvPicPr>
            <a:picLocks noChangeAspect="1"/>
          </p:cNvPicPr>
          <p:nvPr/>
        </p:nvPicPr>
        <p:blipFill>
          <a:blip r:embed="rId4"/>
          <a:stretch>
            <a:fillRect/>
          </a:stretch>
        </p:blipFill>
        <p:spPr>
          <a:xfrm>
            <a:off x="4114801" y="7781779"/>
            <a:ext cx="2438400" cy="1819421"/>
          </a:xfrm>
          <a:prstGeom prst="rect">
            <a:avLst/>
          </a:prstGeom>
        </p:spPr>
      </p:pic>
      <p:pic>
        <p:nvPicPr>
          <p:cNvPr id="2" name="Picture 1"/>
          <p:cNvPicPr>
            <a:picLocks noChangeAspect="1"/>
          </p:cNvPicPr>
          <p:nvPr/>
        </p:nvPicPr>
        <p:blipFill>
          <a:blip r:embed="rId5"/>
          <a:stretch>
            <a:fillRect/>
          </a:stretch>
        </p:blipFill>
        <p:spPr>
          <a:xfrm>
            <a:off x="228600" y="5486400"/>
            <a:ext cx="3276600" cy="3939200"/>
          </a:xfrm>
          <a:prstGeom prst="rect">
            <a:avLst/>
          </a:prstGeom>
        </p:spPr>
      </p:pic>
      <p:sp>
        <p:nvSpPr>
          <p:cNvPr id="10" name="Text Box 2"/>
          <p:cNvSpPr txBox="1">
            <a:spLocks noChangeArrowheads="1"/>
          </p:cNvSpPr>
          <p:nvPr/>
        </p:nvSpPr>
        <p:spPr bwMode="auto">
          <a:xfrm>
            <a:off x="0" y="0"/>
            <a:ext cx="12801600" cy="1360358"/>
          </a:xfrm>
          <a:prstGeom prst="rect">
            <a:avLst/>
          </a:prstGeom>
          <a:noFill/>
          <a:ln w="19050">
            <a:noFill/>
            <a:miter lim="800000"/>
            <a:headEnd/>
            <a:tailEnd/>
          </a:ln>
        </p:spPr>
        <p:txBody>
          <a:bodyPr wrap="square" lIns="128001" tIns="64001" rIns="128001" bIns="64001">
            <a:spAutoFit/>
          </a:bodyPr>
          <a:lstStyle/>
          <a:p>
            <a:pPr marL="640003" algn="ctr"/>
            <a:r>
              <a:rPr lang="en-US" sz="4000" dirty="0" smtClean="0">
                <a:solidFill>
                  <a:schemeClr val="bg1"/>
                </a:solidFill>
                <a:latin typeface="+mj-lt"/>
                <a:cs typeface="Arial"/>
              </a:rPr>
              <a:t>         The </a:t>
            </a:r>
            <a:r>
              <a:rPr lang="en-US" sz="4000" dirty="0" err="1" smtClean="0">
                <a:solidFill>
                  <a:schemeClr val="bg1"/>
                </a:solidFill>
                <a:latin typeface="+mj-lt"/>
                <a:cs typeface="Arial"/>
              </a:rPr>
              <a:t>giraffidae</a:t>
            </a:r>
            <a:r>
              <a:rPr lang="en-US" sz="4000" dirty="0" smtClean="0">
                <a:solidFill>
                  <a:schemeClr val="bg1"/>
                </a:solidFill>
                <a:latin typeface="+mj-lt"/>
                <a:cs typeface="Arial"/>
              </a:rPr>
              <a:t>: </a:t>
            </a:r>
            <a:r>
              <a:rPr lang="en-US" sz="4000" i="1" dirty="0" err="1" smtClean="0">
                <a:solidFill>
                  <a:schemeClr val="bg1"/>
                </a:solidFill>
                <a:latin typeface="+mj-lt"/>
                <a:cs typeface="Arial"/>
              </a:rPr>
              <a:t>Giraffa</a:t>
            </a:r>
            <a:r>
              <a:rPr lang="en-US" sz="4000" i="1" dirty="0" smtClean="0">
                <a:solidFill>
                  <a:schemeClr val="bg1"/>
                </a:solidFill>
                <a:latin typeface="+mj-lt"/>
                <a:cs typeface="Arial"/>
              </a:rPr>
              <a:t> camelopardalis </a:t>
            </a:r>
            <a:r>
              <a:rPr lang="en-US" sz="4000" dirty="0" smtClean="0">
                <a:solidFill>
                  <a:schemeClr val="bg1"/>
                </a:solidFill>
                <a:latin typeface="+mj-lt"/>
                <a:cs typeface="Arial"/>
              </a:rPr>
              <a:t>and </a:t>
            </a:r>
            <a:r>
              <a:rPr lang="en-US" sz="4000" i="1" dirty="0" smtClean="0">
                <a:solidFill>
                  <a:schemeClr val="bg1"/>
                </a:solidFill>
                <a:latin typeface="+mj-lt"/>
                <a:cs typeface="Arial"/>
              </a:rPr>
              <a:t>Okapi  </a:t>
            </a:r>
            <a:r>
              <a:rPr lang="en-US" sz="4000" i="1" dirty="0" err="1" smtClean="0">
                <a:solidFill>
                  <a:schemeClr val="bg1"/>
                </a:solidFill>
                <a:latin typeface="+mj-lt"/>
                <a:cs typeface="Arial"/>
              </a:rPr>
              <a:t>johnstoni</a:t>
            </a:r>
            <a:endParaRPr lang="en-US" sz="4000" i="1" dirty="0" smtClean="0">
              <a:solidFill>
                <a:schemeClr val="bg1"/>
              </a:solidFill>
              <a:latin typeface="+mj-lt"/>
              <a:cs typeface="Arial"/>
            </a:endParaRPr>
          </a:p>
        </p:txBody>
      </p:sp>
    </p:spTree>
  </p:cSld>
  <p:clrMapOvr>
    <a:masterClrMapping/>
  </p:clrMapOvr>
  <p:transition spd="slow" advClick="0" advTm="7000">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 name="TextBox 9"/>
          <p:cNvSpPr txBox="1"/>
          <p:nvPr/>
        </p:nvSpPr>
        <p:spPr>
          <a:xfrm>
            <a:off x="0" y="247471"/>
            <a:ext cx="12801600" cy="1200329"/>
          </a:xfrm>
          <a:prstGeom prst="rect">
            <a:avLst/>
          </a:prstGeom>
          <a:noFill/>
        </p:spPr>
        <p:txBody>
          <a:bodyPr wrap="square" rtlCol="0">
            <a:spAutoFit/>
          </a:bodyPr>
          <a:lstStyle/>
          <a:p>
            <a:pPr marL="344488" indent="-279400"/>
            <a:r>
              <a:rPr lang="en-US" sz="3600" dirty="0" smtClean="0">
                <a:solidFill>
                  <a:srgbClr val="FFFFFF"/>
                </a:solidFill>
                <a:cs typeface="Bookman Old Style"/>
              </a:rPr>
              <a:t>Question:  How do you make a long neck?</a:t>
            </a:r>
          </a:p>
          <a:p>
            <a:pPr marL="344488" indent="-279400"/>
            <a:r>
              <a:rPr lang="en-US" sz="3600" dirty="0" smtClean="0">
                <a:solidFill>
                  <a:srgbClr val="FFFFFF"/>
                </a:solidFill>
                <a:cs typeface="Bookman Old Style"/>
              </a:rPr>
              <a:t>Answer 1:  Add more cervical vertebrae, as in birds and reptiles</a:t>
            </a:r>
          </a:p>
        </p:txBody>
      </p:sp>
      <p:sp>
        <p:nvSpPr>
          <p:cNvPr id="19" name="TextBox 18"/>
          <p:cNvSpPr txBox="1"/>
          <p:nvPr/>
        </p:nvSpPr>
        <p:spPr>
          <a:xfrm>
            <a:off x="10363200" y="476607"/>
            <a:ext cx="989273" cy="276999"/>
          </a:xfrm>
          <a:prstGeom prst="rect">
            <a:avLst/>
          </a:prstGeom>
          <a:noFill/>
        </p:spPr>
        <p:txBody>
          <a:bodyPr wrap="none" rtlCol="0">
            <a:spAutoFit/>
          </a:bodyPr>
          <a:lstStyle/>
          <a:p>
            <a:r>
              <a:rPr lang="en-US" sz="1200" dirty="0" smtClean="0"/>
              <a:t>West African</a:t>
            </a:r>
            <a:endParaRPr lang="en-US" sz="1200" dirty="0"/>
          </a:p>
        </p:txBody>
      </p:sp>
      <p:pic>
        <p:nvPicPr>
          <p:cNvPr id="3" name="Picture 2"/>
          <p:cNvPicPr>
            <a:picLocks noChangeAspect="1"/>
          </p:cNvPicPr>
          <p:nvPr/>
        </p:nvPicPr>
        <p:blipFill>
          <a:blip r:embed="rId2">
            <a:duotone>
              <a:prstClr val="black"/>
              <a:srgbClr val="FFFDDE">
                <a:tint val="45000"/>
                <a:satMod val="400000"/>
              </a:srgbClr>
            </a:duotone>
            <a:extLst>
              <a:ext uri="{BEBA8EAE-BF5A-486C-A8C5-ECC9F3942E4B}">
                <a14:imgProps xmlns:a14="http://schemas.microsoft.com/office/drawing/2010/main">
                  <a14:imgLayer r:embed="rId3">
                    <a14:imgEffect>
                      <a14:sharpenSoften amount="43000"/>
                    </a14:imgEffect>
                    <a14:imgEffect>
                      <a14:colorTemperature colorTemp="4700"/>
                    </a14:imgEffect>
                    <a14:imgEffect>
                      <a14:saturation sat="0"/>
                    </a14:imgEffect>
                    <a14:imgEffect>
                      <a14:brightnessContrast bright="-4000" contrast="-39000"/>
                    </a14:imgEffect>
                  </a14:imgLayer>
                </a14:imgProps>
              </a:ext>
            </a:extLst>
          </a:blip>
          <a:stretch>
            <a:fillRect/>
          </a:stretch>
        </p:blipFill>
        <p:spPr>
          <a:xfrm flipH="1">
            <a:off x="3124200" y="1828800"/>
            <a:ext cx="5068053" cy="7696200"/>
          </a:xfrm>
          <a:prstGeom prst="rect">
            <a:avLst/>
          </a:prstGeom>
        </p:spPr>
      </p:pic>
      <p:sp>
        <p:nvSpPr>
          <p:cNvPr id="4" name="TextBox 3"/>
          <p:cNvSpPr txBox="1"/>
          <p:nvPr/>
        </p:nvSpPr>
        <p:spPr>
          <a:xfrm>
            <a:off x="685800" y="5638800"/>
            <a:ext cx="2918850" cy="477054"/>
          </a:xfrm>
          <a:prstGeom prst="rect">
            <a:avLst/>
          </a:prstGeom>
          <a:noFill/>
        </p:spPr>
        <p:txBody>
          <a:bodyPr wrap="none" rtlCol="0">
            <a:spAutoFit/>
          </a:bodyPr>
          <a:lstStyle/>
          <a:p>
            <a:r>
              <a:rPr lang="en-US" dirty="0" smtClean="0">
                <a:solidFill>
                  <a:srgbClr val="FFFFFF"/>
                </a:solidFill>
              </a:rPr>
              <a:t>17 cervical vertebrae</a:t>
            </a:r>
            <a:endParaRPr lang="en-US" dirty="0">
              <a:solidFill>
                <a:srgbClr val="FFFFFF"/>
              </a:solidFill>
            </a:endParaRPr>
          </a:p>
        </p:txBody>
      </p:sp>
      <p:cxnSp>
        <p:nvCxnSpPr>
          <p:cNvPr id="6" name="Straight Connector 5"/>
          <p:cNvCxnSpPr/>
          <p:nvPr/>
        </p:nvCxnSpPr>
        <p:spPr>
          <a:xfrm flipH="1">
            <a:off x="3657600" y="5410200"/>
            <a:ext cx="914400"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V="1">
            <a:off x="3581400" y="2209800"/>
            <a:ext cx="381000" cy="3429000"/>
          </a:xfrm>
          <a:prstGeom prst="line">
            <a:avLst/>
          </a:prstGeom>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4724400" y="2819400"/>
            <a:ext cx="1119073" cy="477054"/>
          </a:xfrm>
          <a:prstGeom prst="rect">
            <a:avLst/>
          </a:prstGeom>
          <a:noFill/>
        </p:spPr>
        <p:txBody>
          <a:bodyPr wrap="none" rtlCol="0">
            <a:spAutoFit/>
          </a:bodyPr>
          <a:lstStyle/>
          <a:p>
            <a:r>
              <a:rPr lang="en-US" dirty="0" smtClean="0">
                <a:solidFill>
                  <a:srgbClr val="FFFFFF"/>
                </a:solidFill>
              </a:rPr>
              <a:t>Ostrich</a:t>
            </a:r>
            <a:endParaRPr lang="en-US" dirty="0">
              <a:solidFill>
                <a:srgbClr val="FFFFFF"/>
              </a:solidFill>
            </a:endParaRPr>
          </a:p>
        </p:txBody>
      </p:sp>
    </p:spTree>
    <p:extLst>
      <p:ext uri="{BB962C8B-B14F-4D97-AF65-F5344CB8AC3E}">
        <p14:creationId xmlns:p14="http://schemas.microsoft.com/office/powerpoint/2010/main" val="3756509958"/>
      </p:ext>
    </p:extLst>
  </p:cSld>
  <p:clrMapOvr>
    <a:masterClrMapping/>
  </p:clrMapOvr>
  <p:transition spd="slow" advClick="0" advTm="7000">
    <p:fade thruBlk="1"/>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104930</TotalTime>
  <Words>2273</Words>
  <Application>Microsoft Office PowerPoint</Application>
  <PresentationFormat>A3 Paper (297x420 mm)</PresentationFormat>
  <Paragraphs>495</Paragraphs>
  <Slides>34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Aparajita</vt:lpstr>
      <vt:lpstr>Arial</vt:lpstr>
      <vt:lpstr>Bookman Old Style</vt:lpstr>
      <vt:lpstr>Calibri</vt:lpstr>
      <vt:lpstr>Courier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Accelerated evolution of 5 butyrate metabolism genes in giraffe</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Morris Agaba</dc:creator>
  <cp:lastModifiedBy>HP</cp:lastModifiedBy>
  <cp:revision>635</cp:revision>
  <dcterms:created xsi:type="dcterms:W3CDTF">2012-10-23T09:24:50Z</dcterms:created>
  <dcterms:modified xsi:type="dcterms:W3CDTF">2017-07-19T16:37:10Z</dcterms:modified>
</cp:coreProperties>
</file>